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1"/>
  </p:notesMasterIdLst>
  <p:handoutMasterIdLst>
    <p:handoutMasterId r:id="rId52"/>
  </p:handoutMasterIdLst>
  <p:sldIdLst>
    <p:sldId id="305" r:id="rId2"/>
    <p:sldId id="258" r:id="rId3"/>
    <p:sldId id="310" r:id="rId4"/>
    <p:sldId id="263" r:id="rId5"/>
    <p:sldId id="264" r:id="rId6"/>
    <p:sldId id="295" r:id="rId7"/>
    <p:sldId id="311" r:id="rId8"/>
    <p:sldId id="312" r:id="rId9"/>
    <p:sldId id="306" r:id="rId10"/>
    <p:sldId id="313" r:id="rId11"/>
    <p:sldId id="289" r:id="rId12"/>
    <p:sldId id="294" r:id="rId13"/>
    <p:sldId id="314" r:id="rId14"/>
    <p:sldId id="307" r:id="rId15"/>
    <p:sldId id="315" r:id="rId16"/>
    <p:sldId id="316" r:id="rId17"/>
    <p:sldId id="343" r:id="rId18"/>
    <p:sldId id="317" r:id="rId19"/>
    <p:sldId id="318" r:id="rId20"/>
    <p:sldId id="319" r:id="rId21"/>
    <p:sldId id="344" r:id="rId22"/>
    <p:sldId id="334" r:id="rId23"/>
    <p:sldId id="335" r:id="rId24"/>
    <p:sldId id="345" r:id="rId25"/>
    <p:sldId id="336" r:id="rId26"/>
    <p:sldId id="337" r:id="rId27"/>
    <p:sldId id="346" r:id="rId28"/>
    <p:sldId id="338" r:id="rId29"/>
    <p:sldId id="339" r:id="rId30"/>
    <p:sldId id="347" r:id="rId31"/>
    <p:sldId id="340" r:id="rId32"/>
    <p:sldId id="341" r:id="rId33"/>
    <p:sldId id="348" r:id="rId34"/>
    <p:sldId id="290" r:id="rId35"/>
    <p:sldId id="296" r:id="rId36"/>
    <p:sldId id="291" r:id="rId37"/>
    <p:sldId id="297" r:id="rId38"/>
    <p:sldId id="320" r:id="rId39"/>
    <p:sldId id="321" r:id="rId40"/>
    <p:sldId id="322" r:id="rId41"/>
    <p:sldId id="323" r:id="rId42"/>
    <p:sldId id="324" r:id="rId43"/>
    <p:sldId id="292" r:id="rId44"/>
    <p:sldId id="298" r:id="rId45"/>
    <p:sldId id="325" r:id="rId46"/>
    <p:sldId id="308" r:id="rId47"/>
    <p:sldId id="327" r:id="rId48"/>
    <p:sldId id="342" r:id="rId49"/>
    <p:sldId id="267" r:id="rId50"/>
  </p:sldIdLst>
  <p:sldSz cx="9144000" cy="6858000" type="screen4x3"/>
  <p:notesSz cx="6858000" cy="9144000"/>
  <p:embeddedFontLst>
    <p:embeddedFont>
      <p:font typeface="Twinkl" pitchFamily="2" charset="0"/>
      <p:regular r:id="rId53"/>
      <p:bold r:id="rId54"/>
    </p:embeddedFont>
    <p:embeddedFont>
      <p:font typeface="Sassoon Infant Rg" panose="02000503030000020003" pitchFamily="50" charset="0"/>
      <p:regular r:id="rId55"/>
      <p:bold r:id="rId56"/>
    </p:embeddedFont>
    <p:embeddedFont>
      <p:font typeface="Tuffy-TTF" panose="020B0603060100000000" pitchFamily="34" charset="0"/>
      <p:regular r:id="rId57"/>
      <p:bold r:id="rId58"/>
      <p:italic r:id="rId59"/>
      <p:boldItalic r:id="rId60"/>
    </p:embeddedFont>
    <p:embeddedFont>
      <p:font typeface="Calibri" panose="020F0502020204030204" pitchFamily="34" charset="0"/>
      <p:regular r:id="rId61"/>
      <p:bold r:id="rId62"/>
      <p:italic r:id="rId63"/>
      <p:boldItalic r:id="rId64"/>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9B9"/>
    <a:srgbClr val="F29BA1"/>
    <a:srgbClr val="00A7E6"/>
    <a:srgbClr val="F9B000"/>
    <a:srgbClr val="AFDEF9"/>
    <a:srgbClr val="FFF0CB"/>
    <a:srgbClr val="87BD31"/>
    <a:srgbClr val="FFE001"/>
    <a:srgbClr val="E5EECA"/>
    <a:srgbClr val="D5E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50" d="100"/>
          <a:sy n="50" d="100"/>
        </p:scale>
        <p:origin x="3390" y="1452"/>
      </p:cViewPr>
      <p:guideLst>
        <p:guide orient="horz" pos="2205"/>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151536AE-D67F-4023-9255-288C43309CA6}" type="datetimeFigureOut">
              <a:rPr lang="en-GB"/>
              <a:pPr>
                <a:defRPr/>
              </a:pPr>
              <a:t>05/09/2019</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8A0F4607-812D-4982-BC81-20A56749C5F9}" type="slidenum">
              <a:rPr lang="en-GB"/>
              <a:pPr>
                <a:defRPr/>
              </a:pPr>
              <a:t>‹#›</a:t>
            </a:fld>
            <a:endParaRPr lang="en-GB" dirty="0"/>
          </a:p>
        </p:txBody>
      </p:sp>
    </p:spTree>
    <p:extLst>
      <p:ext uri="{BB962C8B-B14F-4D97-AF65-F5344CB8AC3E}">
        <p14:creationId xmlns:p14="http://schemas.microsoft.com/office/powerpoint/2010/main" val="1941722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Tuffy-TTF" panose="020B0603060100000000" pitchFamily="34" charset="0"/>
              </a:defRPr>
            </a:lvl1pPr>
          </a:lstStyle>
          <a:p>
            <a:pPr>
              <a:defRPr/>
            </a:pPr>
            <a:fld id="{0B973AB7-49EF-4193-AD15-EAB54441340B}" type="datetimeFigureOut">
              <a:rPr lang="en-GB"/>
              <a:pPr>
                <a:defRPr/>
              </a:pPr>
              <a:t>05/09/2019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Tuffy-TTF" panose="020B0603060100000000"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Tuffy-TTF" panose="020B0603060100000000" pitchFamily="34" charset="0"/>
              </a:defRPr>
            </a:lvl1pPr>
          </a:lstStyle>
          <a:p>
            <a:pPr>
              <a:defRPr/>
            </a:pPr>
            <a:fld id="{02458DC0-FC51-4D13-B8CE-5A11F49D833E}" type="slidenum">
              <a:rPr lang="en-GB"/>
              <a:pPr>
                <a:defRPr/>
              </a:pPr>
              <a:t>‹#›</a:t>
            </a:fld>
            <a:endParaRPr lang="en-GB" dirty="0"/>
          </a:p>
        </p:txBody>
      </p:sp>
    </p:spTree>
    <p:extLst>
      <p:ext uri="{BB962C8B-B14F-4D97-AF65-F5344CB8AC3E}">
        <p14:creationId xmlns:p14="http://schemas.microsoft.com/office/powerpoint/2010/main" val="2576221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14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4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00673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15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9019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543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bg>
      <p:bgPr>
        <a:solidFill>
          <a:srgbClr val="31B7B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0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smtClean="0"/>
              <a:t>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2" r:id="rId4"/>
    <p:sldLayoutId id="2147483696" r:id="rId5"/>
    <p:sldLayoutId id="2147483697" r:id="rId6"/>
    <p:sldLayoutId id="2147483698" r:id="rId7"/>
  </p:sldLayoutIdLst>
  <p:txStyles>
    <p:titleStyle>
      <a:lvl1pPr algn="l" rtl="0" eaLnBrk="1" fontAlgn="base" hangingPunct="1">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slide" Target="slide2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4.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0.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3.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1575"/>
            <a:ext cx="9144000" cy="611188"/>
          </a:xfrm>
          <a:prstGeom prst="rect">
            <a:avLst/>
          </a:prstGeom>
          <a:solidFill>
            <a:srgbClr val="F05B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3" name="Straight Connector 2"/>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244" name="TextBox 3"/>
          <p:cNvSpPr txBox="1">
            <a:spLocks noChangeArrowheads="1"/>
          </p:cNvSpPr>
          <p:nvPr/>
        </p:nvSpPr>
        <p:spPr bwMode="auto">
          <a:xfrm>
            <a:off x="2501900" y="6464300"/>
            <a:ext cx="41402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7000"/>
              </a:lnSpc>
              <a:spcBef>
                <a:spcPct val="0"/>
              </a:spcBef>
              <a:buFontTx/>
              <a:buNone/>
            </a:pPr>
            <a:r>
              <a:rPr lang="en-GB" altLang="en-US" sz="800" b="1" dirty="0">
                <a:solidFill>
                  <a:srgbClr val="FFFFFF"/>
                </a:solidFill>
                <a:latin typeface="Tuffy-TTF" panose="020B0603060100000000" pitchFamily="34" charset="0"/>
                <a:ea typeface="Calibri" panose="020F0502020204030204" pitchFamily="34" charset="0"/>
                <a:cs typeface="Arial" panose="020B0604020202020204" pitchFamily="34" charset="0"/>
              </a:rPr>
              <a:t>Yoga | KS1 | Energising Environments | Coastal Caper | Lesson 1</a:t>
            </a:r>
          </a:p>
        </p:txBody>
      </p:sp>
      <p:pic>
        <p:nvPicPr>
          <p:cNvPr id="10245"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65550" y="1050925"/>
            <a:ext cx="16129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Placeholder 16"/>
          <p:cNvSpPr>
            <a:spLocks/>
          </p:cNvSpPr>
          <p:nvPr/>
        </p:nvSpPr>
        <p:spPr bwMode="auto">
          <a:xfrm>
            <a:off x="971550" y="3200400"/>
            <a:ext cx="7200900" cy="5429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buNone/>
            </a:pPr>
            <a:r>
              <a:rPr lang="en-GB" altLang="en-US" dirty="0">
                <a:solidFill>
                  <a:schemeClr val="bg1"/>
                </a:solidFill>
                <a:latin typeface="Tuffy-TTF" panose="020B0603060100000000" pitchFamily="34" charset="0"/>
                <a:ea typeface="Sassoon Infant Rg" charset="0"/>
                <a:cs typeface="Arial" panose="020B0604020202020204" pitchFamily="34" charset="0"/>
              </a:rPr>
              <a:t>Energising Environments</a:t>
            </a:r>
          </a:p>
        </p:txBody>
      </p:sp>
      <p:sp>
        <p:nvSpPr>
          <p:cNvPr id="10247" name="Title 17"/>
          <p:cNvSpPr>
            <a:spLocks/>
          </p:cNvSpPr>
          <p:nvPr/>
        </p:nvSpPr>
        <p:spPr bwMode="auto">
          <a:xfrm>
            <a:off x="755650" y="2359025"/>
            <a:ext cx="7632700" cy="6556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spcBef>
                <a:spcPct val="0"/>
              </a:spcBef>
              <a:buFontTx/>
              <a:buNone/>
            </a:pPr>
            <a:r>
              <a:rPr lang="en-GB" altLang="en-US" sz="5400" b="1" dirty="0">
                <a:solidFill>
                  <a:schemeClr val="bg1"/>
                </a:solidFill>
                <a:latin typeface="Tuffy-TTF" panose="020B0603060100000000" pitchFamily="34" charset="0"/>
                <a:cs typeface="Arial" panose="020B0604020202020204" pitchFamily="34" charset="0"/>
              </a:rPr>
              <a:t>Yoga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46125" y="2465388"/>
            <a:ext cx="7642225" cy="2159000"/>
          </a:xfrm>
          <a:prstGeom prst="roundRect">
            <a:avLst>
              <a:gd name="adj" fmla="val 1354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540000" rIns="72000" bIns="72000">
            <a:spAutoFit/>
          </a:bodyPr>
          <a:lstStyle/>
          <a:p>
            <a:pPr algn="ctr" eaLnBrk="1" fontAlgn="auto" hangingPunct="1">
              <a:spcBef>
                <a:spcPts val="0"/>
              </a:spcBef>
              <a:spcAft>
                <a:spcPts val="0"/>
              </a:spcAft>
              <a:defRPr/>
            </a:pPr>
            <a:r>
              <a:rPr lang="en-GB" dirty="0">
                <a:solidFill>
                  <a:schemeClr val="tx1"/>
                </a:solidFill>
              </a:rPr>
              <a:t>Now your arms. </a:t>
            </a:r>
          </a:p>
          <a:p>
            <a:pPr algn="ctr" eaLnBrk="1" fontAlgn="auto" hangingPunct="1">
              <a:spcBef>
                <a:spcPts val="0"/>
              </a:spcBef>
              <a:spcAft>
                <a:spcPts val="0"/>
              </a:spcAft>
              <a:defRPr/>
            </a:pPr>
            <a:r>
              <a:rPr lang="en-GB" dirty="0">
                <a:solidFill>
                  <a:schemeClr val="tx1"/>
                </a:solidFill>
              </a:rPr>
              <a:t>Now your legs.</a:t>
            </a:r>
          </a:p>
          <a:p>
            <a:pPr algn="ctr" eaLnBrk="1" fontAlgn="auto" hangingPunct="1">
              <a:spcBef>
                <a:spcPts val="0"/>
              </a:spcBef>
              <a:spcAft>
                <a:spcPts val="0"/>
              </a:spcAft>
              <a:defRPr/>
            </a:pPr>
            <a:r>
              <a:rPr lang="en-GB" dirty="0">
                <a:solidFill>
                  <a:schemeClr val="tx1"/>
                </a:solidFill>
              </a:rPr>
              <a:t>Now your toes.</a:t>
            </a:r>
          </a:p>
          <a:p>
            <a:pPr algn="ctr" eaLnBrk="1" fontAlgn="auto" hangingPunct="1">
              <a:spcBef>
                <a:spcPts val="0"/>
              </a:spcBef>
              <a:spcAft>
                <a:spcPts val="0"/>
              </a:spcAft>
              <a:defRPr/>
            </a:pPr>
            <a:r>
              <a:rPr lang="en-GB" dirty="0">
                <a:solidFill>
                  <a:schemeClr val="tx1"/>
                </a:solidFill>
              </a:rPr>
              <a:t>Now your head.</a:t>
            </a:r>
          </a:p>
          <a:p>
            <a:pPr algn="ctr" eaLnBrk="1" fontAlgn="auto" hangingPunct="1">
              <a:spcBef>
                <a:spcPts val="0"/>
              </a:spcBef>
              <a:spcAft>
                <a:spcPts val="0"/>
              </a:spcAft>
              <a:defRPr/>
            </a:pPr>
            <a:r>
              <a:rPr lang="en-GB" dirty="0">
                <a:solidFill>
                  <a:schemeClr val="tx1"/>
                </a:solidFill>
              </a:rPr>
              <a:t>Now your back.</a:t>
            </a:r>
          </a:p>
        </p:txBody>
      </p:sp>
      <p:sp>
        <p:nvSpPr>
          <p:cNvPr id="6" name="Rounded Rectangle 5"/>
          <p:cNvSpPr/>
          <p:nvPr/>
        </p:nvSpPr>
        <p:spPr>
          <a:xfrm>
            <a:off x="755650" y="1433513"/>
            <a:ext cx="7632700" cy="1031875"/>
          </a:xfrm>
          <a:prstGeom prst="roundRect">
            <a:avLst>
              <a:gd name="adj" fmla="val 20511"/>
            </a:avLst>
          </a:prstGeom>
          <a:solidFill>
            <a:srgbClr val="9DDCF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288000">
            <a:spAutoFit/>
          </a:bodyPr>
          <a:lstStyle/>
          <a:p>
            <a:pPr algn="ctr" eaLnBrk="1" fontAlgn="auto" hangingPunct="1">
              <a:spcBef>
                <a:spcPts val="0"/>
              </a:spcBef>
              <a:spcAft>
                <a:spcPts val="0"/>
              </a:spcAft>
              <a:defRPr/>
            </a:pPr>
            <a:r>
              <a:rPr lang="en-US" dirty="0">
                <a:solidFill>
                  <a:schemeClr val="tx1"/>
                </a:solidFill>
              </a:rPr>
              <a:t>Let’s pretend that we are the sea.</a:t>
            </a:r>
          </a:p>
          <a:p>
            <a:pPr algn="ctr" eaLnBrk="1" fontAlgn="auto" hangingPunct="1">
              <a:spcBef>
                <a:spcPts val="0"/>
              </a:spcBef>
              <a:spcAft>
                <a:spcPts val="0"/>
              </a:spcAft>
              <a:defRPr/>
            </a:pPr>
            <a:r>
              <a:rPr lang="en-US" dirty="0">
                <a:solidFill>
                  <a:schemeClr val="tx1"/>
                </a:solidFill>
              </a:rPr>
              <a:t>Make small waves with your hands.</a:t>
            </a:r>
          </a:p>
        </p:txBody>
      </p:sp>
      <p:sp>
        <p:nvSpPr>
          <p:cNvPr id="16388" name="Title 1"/>
          <p:cNvSpPr>
            <a:spLocks noGrp="1"/>
          </p:cNvSpPr>
          <p:nvPr>
            <p:ph type="title"/>
          </p:nvPr>
        </p:nvSpPr>
        <p:spPr/>
        <p:txBody>
          <a:bodyPr/>
          <a:lstStyle/>
          <a:p>
            <a:r>
              <a:rPr lang="en-GB" altLang="en-US" smtClean="0"/>
              <a:t>Waves</a:t>
            </a:r>
          </a:p>
        </p:txBody>
      </p:sp>
      <p:sp>
        <p:nvSpPr>
          <p:cNvPr id="15" name="Rounded Rectangle 14"/>
          <p:cNvSpPr/>
          <p:nvPr/>
        </p:nvSpPr>
        <p:spPr>
          <a:xfrm>
            <a:off x="755650" y="2465388"/>
            <a:ext cx="7642225" cy="2159000"/>
          </a:xfrm>
          <a:prstGeom prst="roundRect">
            <a:avLst>
              <a:gd name="adj" fmla="val 1354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648000" rIns="72000" bIns="72000"/>
          <a:lstStyle/>
          <a:p>
            <a:pPr algn="ctr" eaLnBrk="1" fontAlgn="auto" hangingPunct="1">
              <a:spcBef>
                <a:spcPts val="0"/>
              </a:spcBef>
              <a:spcAft>
                <a:spcPts val="0"/>
              </a:spcAft>
              <a:defRPr/>
            </a:pPr>
            <a:r>
              <a:rPr lang="en-GB" dirty="0">
                <a:solidFill>
                  <a:schemeClr val="tx1"/>
                </a:solidFill>
              </a:rPr>
              <a:t>Now use your whole body.</a:t>
            </a:r>
          </a:p>
        </p:txBody>
      </p:sp>
      <p:pic>
        <p:nvPicPr>
          <p:cNvPr id="16390"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650" y="2070100"/>
            <a:ext cx="76327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1187450" y="3633788"/>
            <a:ext cx="1979613" cy="19796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s-IS" dirty="0"/>
              <a:t>Let’s make the waves tiny like at the edge of the sea.</a:t>
            </a:r>
          </a:p>
        </p:txBody>
      </p:sp>
      <p:sp>
        <p:nvSpPr>
          <p:cNvPr id="16" name="Oval 15"/>
          <p:cNvSpPr/>
          <p:nvPr/>
        </p:nvSpPr>
        <p:spPr>
          <a:xfrm>
            <a:off x="5997575" y="3633788"/>
            <a:ext cx="1981200" cy="19796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Let’s make them bigger so we can jump over them.</a:t>
            </a:r>
          </a:p>
        </p:txBody>
      </p:sp>
      <p:sp>
        <p:nvSpPr>
          <p:cNvPr id="19" name="Title 1"/>
          <p:cNvSpPr>
            <a:spLocks/>
          </p:cNvSpPr>
          <p:nvPr/>
        </p:nvSpPr>
        <p:spPr bwMode="auto">
          <a:xfrm>
            <a:off x="1558925" y="4071938"/>
            <a:ext cx="6048375" cy="1103312"/>
          </a:xfrm>
          <a:prstGeom prst="roundRect">
            <a:avLst>
              <a:gd name="adj" fmla="val 7875"/>
            </a:avLst>
          </a:prstGeom>
          <a:solidFill>
            <a:srgbClr val="9DDCF9"/>
          </a:solidFill>
          <a:ln w="25400">
            <a:solidFill>
              <a:srgbClr val="2EB5F2"/>
            </a:solidFill>
            <a:round/>
            <a:headEnd/>
            <a:tailEnd/>
          </a:ln>
        </p:spPr>
        <p:txBody>
          <a:bodyPr lIns="252000" tIns="252000" rIns="252000" bIns="252000" anchor="ctr" anchorCtr="1">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dirty="0">
                <a:solidFill>
                  <a:schemeClr val="tx1"/>
                </a:solidFill>
              </a:rPr>
              <a:t>Now let’s make them huge so your whole body is an enormous crashing wave.</a:t>
            </a:r>
            <a:endParaRPr lang="en-GB" altLang="en-US" dirty="0"/>
          </a:p>
        </p:txBody>
      </p:sp>
      <p:sp>
        <p:nvSpPr>
          <p:cNvPr id="20" name="Title 1"/>
          <p:cNvSpPr>
            <a:spLocks/>
          </p:cNvSpPr>
          <p:nvPr/>
        </p:nvSpPr>
        <p:spPr bwMode="auto">
          <a:xfrm>
            <a:off x="1898650" y="5827713"/>
            <a:ext cx="5337175" cy="24923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nchor="ctr" anchorCtr="1">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GB" altLang="en-US" dirty="0"/>
              <a:t>Remember to make sure you don‘t touch anyone.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Effect transition="in" filter="fade">
                                      <p:cBhvr>
                                        <p:cTn id="27" dur="500"/>
                                        <p:tgtEl>
                                          <p:spTgt spid="1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4" end="4"/>
                                            </p:txEl>
                                          </p:spTgt>
                                        </p:tgtEl>
                                        <p:attrNameLst>
                                          <p:attrName>style.visibility</p:attrName>
                                        </p:attrNameLst>
                                      </p:cBhvr>
                                      <p:to>
                                        <p:strVal val="visible"/>
                                      </p:to>
                                    </p:set>
                                    <p:animEffect transition="in" filter="fade">
                                      <p:cBhvr>
                                        <p:cTn id="32" dur="500"/>
                                        <p:tgtEl>
                                          <p:spTgt spid="1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xit" presetSubtype="0" fill="hold" grpId="1" nodeType="with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xit" presetSubtype="0" fill="hold" grpId="1" nodeType="clickEffect">
                                  <p:stCondLst>
                                    <p:cond delay="0"/>
                                  </p:stCondLst>
                                  <p:childTnLst>
                                    <p:animEffect transition="out" filter="fad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par>
                                <p:cTn id="56" presetID="10" presetClass="entr" presetSubtype="0" fill="hold" grpId="0" nodeType="withEffect">
                                  <p:stCondLst>
                                    <p:cond delay="25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grpId="0" nodeType="withEffect">
                                  <p:stCondLst>
                                    <p:cond delay="100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7" grpId="1" animBg="1"/>
      <p:bldP spid="16" grpId="0" animBg="1"/>
      <p:bldP spid="16" grpId="1"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p:cNvSpPr>
          <p:nvPr/>
        </p:nvSpPr>
        <p:spPr bwMode="auto">
          <a:xfrm>
            <a:off x="-169334" y="2349499"/>
            <a:ext cx="9524999" cy="723901"/>
          </a:xfrm>
          <a:prstGeom prst="roundRect">
            <a:avLst>
              <a:gd name="adj" fmla="val 9639"/>
            </a:avLst>
          </a:prstGeom>
          <a:solidFill>
            <a:srgbClr val="DCE9B9">
              <a:alpha val="85000"/>
            </a:srgbClr>
          </a:solidFill>
          <a:ln>
            <a:noFill/>
          </a:ln>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spcBef>
                <a:spcPct val="0"/>
              </a:spcBef>
              <a:buFontTx/>
              <a:buNone/>
            </a:pPr>
            <a:r>
              <a:rPr lang="en-GB" altLang="en-US" sz="3600" dirty="0"/>
              <a:t>What Might We See?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ounded Rectangle 2"/>
          <p:cNvSpPr/>
          <p:nvPr/>
        </p:nvSpPr>
        <p:spPr>
          <a:xfrm>
            <a:off x="539750" y="1473200"/>
            <a:ext cx="41767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35" name="Title 1"/>
          <p:cNvSpPr>
            <a:spLocks noGrp="1"/>
          </p:cNvSpPr>
          <p:nvPr>
            <p:ph type="title"/>
          </p:nvPr>
        </p:nvSpPr>
        <p:spPr>
          <a:xfrm>
            <a:off x="461962" y="479424"/>
            <a:ext cx="8220075" cy="993775"/>
          </a:xfrm>
        </p:spPr>
        <p:txBody>
          <a:bodyPr/>
          <a:lstStyle/>
          <a:p>
            <a:r>
              <a:rPr lang="en-GB" altLang="en-US" dirty="0" smtClean="0"/>
              <a:t>Mermaid</a:t>
            </a:r>
          </a:p>
        </p:txBody>
      </p:sp>
      <p:sp>
        <p:nvSpPr>
          <p:cNvPr id="9" name="TextBox 8"/>
          <p:cNvSpPr txBox="1">
            <a:spLocks noChangeArrowheads="1"/>
          </p:cNvSpPr>
          <p:nvPr/>
        </p:nvSpPr>
        <p:spPr bwMode="auto">
          <a:xfrm>
            <a:off x="4716463" y="1473199"/>
            <a:ext cx="3671887"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8000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Tx/>
              <a:buNone/>
            </a:pPr>
            <a:r>
              <a:rPr lang="en-GB" dirty="0"/>
              <a:t>Things we need to know before we do the pose</a:t>
            </a:r>
            <a:r>
              <a:rPr lang="en-GB" dirty="0" smtClean="0"/>
              <a:t>:</a:t>
            </a:r>
          </a:p>
          <a:p>
            <a:pPr eaLnBrk="1" hangingPunct="1">
              <a:lnSpc>
                <a:spcPct val="100000"/>
              </a:lnSpc>
              <a:spcBef>
                <a:spcPct val="0"/>
              </a:spcBef>
              <a:buFontTx/>
              <a:buNone/>
            </a:pPr>
            <a:endParaRPr lang="en-GB" altLang="en-US" dirty="0" smtClean="0">
              <a:solidFill>
                <a:schemeClr val="tx1"/>
              </a:solidFill>
            </a:endParaRPr>
          </a:p>
          <a:p>
            <a:pPr marL="285750" indent="-285750" eaLnBrk="1" hangingPunct="1">
              <a:lnSpc>
                <a:spcPct val="100000"/>
              </a:lnSpc>
              <a:spcBef>
                <a:spcPct val="0"/>
              </a:spcBef>
            </a:pPr>
            <a:r>
              <a:rPr lang="en-GB" altLang="en-US" dirty="0" smtClean="0">
                <a:solidFill>
                  <a:schemeClr val="tx1"/>
                </a:solidFill>
              </a:rPr>
              <a:t>This </a:t>
            </a:r>
            <a:r>
              <a:rPr lang="en-GB" altLang="en-US" dirty="0">
                <a:solidFill>
                  <a:schemeClr val="tx1"/>
                </a:solidFill>
              </a:rPr>
              <a:t>twist is for your spine.</a:t>
            </a:r>
          </a:p>
          <a:p>
            <a:pPr marL="285750" indent="-285750" eaLnBrk="1" hangingPunct="1">
              <a:lnSpc>
                <a:spcPct val="100000"/>
              </a:lnSpc>
              <a:spcBef>
                <a:spcPct val="0"/>
              </a:spcBef>
            </a:pPr>
            <a:endParaRPr lang="en-GB" altLang="en-US" dirty="0">
              <a:solidFill>
                <a:schemeClr val="tx1"/>
              </a:solidFill>
            </a:endParaRPr>
          </a:p>
          <a:p>
            <a:pPr marL="285750" indent="-285750" eaLnBrk="1" hangingPunct="1">
              <a:lnSpc>
                <a:spcPct val="100000"/>
              </a:lnSpc>
              <a:spcBef>
                <a:spcPct val="0"/>
              </a:spcBef>
            </a:pPr>
            <a:r>
              <a:rPr lang="en-GB" altLang="en-US" dirty="0">
                <a:solidFill>
                  <a:schemeClr val="tx1"/>
                </a:solidFill>
              </a:rPr>
              <a:t>Make the twist smaller if it‘s ever uncomfortable. </a:t>
            </a:r>
          </a:p>
          <a:p>
            <a:pPr marL="285750" indent="-285750" eaLnBrk="1" hangingPunct="1">
              <a:lnSpc>
                <a:spcPct val="100000"/>
              </a:lnSpc>
              <a:spcBef>
                <a:spcPct val="0"/>
              </a:spcBef>
            </a:pPr>
            <a:endParaRPr lang="en-GB" altLang="en-US" dirty="0">
              <a:solidFill>
                <a:schemeClr val="tx1"/>
              </a:solidFill>
            </a:endParaRPr>
          </a:p>
          <a:p>
            <a:pPr marL="285750" indent="-285750" eaLnBrk="1" hangingPunct="1">
              <a:lnSpc>
                <a:spcPct val="100000"/>
              </a:lnSpc>
              <a:spcBef>
                <a:spcPct val="0"/>
              </a:spcBef>
            </a:pPr>
            <a:r>
              <a:rPr lang="en-GB" altLang="en-US" dirty="0">
                <a:solidFill>
                  <a:schemeClr val="tx1"/>
                </a:solidFill>
              </a:rPr>
              <a:t>Whilst doing this </a:t>
            </a:r>
            <a:r>
              <a:rPr lang="en-GB" altLang="en-US" dirty="0" smtClean="0">
                <a:solidFill>
                  <a:schemeClr val="tx1"/>
                </a:solidFill>
              </a:rPr>
              <a:t>pose, </a:t>
            </a:r>
            <a:r>
              <a:rPr lang="en-GB" altLang="en-US" dirty="0">
                <a:solidFill>
                  <a:schemeClr val="tx1"/>
                </a:solidFill>
              </a:rPr>
              <a:t>your tummy muscles slightly draw back towards your spine.</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t="56662"/>
          <a:stretch>
            <a:fillRect/>
          </a:stretch>
        </p:blipFill>
        <p:spPr bwMode="auto">
          <a:xfrm>
            <a:off x="539750" y="5076825"/>
            <a:ext cx="40322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23263" y="-5559425"/>
            <a:ext cx="4557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3513" y="2439988"/>
            <a:ext cx="14938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5E-6 -1.85185E-6 L -1.41528 1.2125 " pathEditMode="relative" rAng="0" ptsTypes="AA">
                                      <p:cBhvr>
                                        <p:cTn id="6" dur="6000" fill="hold"/>
                                        <p:tgtEl>
                                          <p:spTgt spid="7"/>
                                        </p:tgtEl>
                                        <p:attrNameLst>
                                          <p:attrName>ppt_x</p:attrName>
                                          <p:attrName>ppt_y</p:attrName>
                                        </p:attrNameLst>
                                      </p:cBhvr>
                                      <p:rCtr x="-70764" y="60625"/>
                                    </p:animMotion>
                                  </p:childTnLst>
                                </p:cTn>
                              </p:par>
                              <p:par>
                                <p:cTn id="7" presetID="10" presetClass="entr" presetSubtype="0" fill="hold" nodeType="withEffect">
                                  <p:stCondLst>
                                    <p:cond delay="65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6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6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356100" y="1503363"/>
            <a:ext cx="4248150" cy="407987"/>
          </a:xfrm>
          <a:prstGeom prst="roundRect">
            <a:avLst/>
          </a:prstGeom>
          <a:solidFill>
            <a:schemeClr val="accent6">
              <a:lumMod val="20000"/>
              <a:lumOff val="80000"/>
            </a:schemeClr>
          </a:solidFill>
          <a:ln w="28575">
            <a:noFill/>
          </a:ln>
        </p:spPr>
        <p:txBody>
          <a:bodyPr lIns="504000">
            <a:spAutoFit/>
          </a:bodyPr>
          <a:lstStyle/>
          <a:p>
            <a:pPr eaLnBrk="1" fontAlgn="auto" hangingPunct="1">
              <a:spcBef>
                <a:spcPts val="0"/>
              </a:spcBef>
              <a:spcAft>
                <a:spcPts val="0"/>
              </a:spcAft>
              <a:defRPr/>
            </a:pPr>
            <a:r>
              <a:rPr lang="en-GB" b="1" dirty="0">
                <a:latin typeface="+mn-lt"/>
              </a:rPr>
              <a:t>Let’s be a Mermaid!</a:t>
            </a:r>
          </a:p>
        </p:txBody>
      </p:sp>
      <p:sp useBgFill="1">
        <p:nvSpPr>
          <p:cNvPr id="9" name="Rounded Rectangle 8"/>
          <p:cNvSpPr/>
          <p:nvPr/>
        </p:nvSpPr>
        <p:spPr>
          <a:xfrm>
            <a:off x="539750" y="1473200"/>
            <a:ext cx="41767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60" name="Title 1"/>
          <p:cNvSpPr>
            <a:spLocks noGrp="1"/>
          </p:cNvSpPr>
          <p:nvPr>
            <p:ph type="title"/>
          </p:nvPr>
        </p:nvSpPr>
        <p:spPr/>
        <p:txBody>
          <a:bodyPr/>
          <a:lstStyle/>
          <a:p>
            <a:r>
              <a:rPr lang="en-GB" altLang="en-US" smtClean="0"/>
              <a:t>Mermaid</a:t>
            </a:r>
          </a:p>
        </p:txBody>
      </p:sp>
      <p:sp>
        <p:nvSpPr>
          <p:cNvPr id="11" name="TextBox 10"/>
          <p:cNvSpPr txBox="1">
            <a:spLocks noChangeArrowheads="1"/>
          </p:cNvSpPr>
          <p:nvPr/>
        </p:nvSpPr>
        <p:spPr bwMode="auto">
          <a:xfrm>
            <a:off x="4910138" y="2093913"/>
            <a:ext cx="347821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marL="342900" indent="-3429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 typeface="Twinkl Sb"/>
              <a:buAutoNum type="arabicPeriod"/>
            </a:pPr>
            <a:r>
              <a:rPr lang="en-GB" altLang="en-US" dirty="0">
                <a:solidFill>
                  <a:schemeClr val="tx1"/>
                </a:solidFill>
              </a:rPr>
              <a:t>Lie on your back, feet close to your bottom, knees together</a:t>
            </a:r>
            <a:r>
              <a:rPr lang="en-GB" altLang="en-US" dirty="0" smtClean="0">
                <a:solidFill>
                  <a:schemeClr val="tx1"/>
                </a:solidFill>
              </a:rPr>
              <a:t>.</a:t>
            </a:r>
            <a:endParaRPr lang="en-GB" altLang="en-US" dirty="0">
              <a:solidFill>
                <a:schemeClr val="tx1"/>
              </a:solidFill>
            </a:endParaRPr>
          </a:p>
          <a:p>
            <a:pPr eaLnBrk="1" hangingPunct="1">
              <a:lnSpc>
                <a:spcPct val="100000"/>
              </a:lnSpc>
              <a:spcBef>
                <a:spcPct val="0"/>
              </a:spcBef>
              <a:buFont typeface="Twinkl Sb"/>
              <a:buAutoNum type="arabicPeriod"/>
            </a:pPr>
            <a:r>
              <a:rPr lang="en-GB" altLang="en-US" dirty="0">
                <a:solidFill>
                  <a:schemeClr val="tx1"/>
                </a:solidFill>
              </a:rPr>
              <a:t>Stretch your hands out wide, with your palms up</a:t>
            </a:r>
            <a:r>
              <a:rPr lang="en-GB" altLang="en-US" dirty="0" smtClean="0">
                <a:solidFill>
                  <a:schemeClr val="tx1"/>
                </a:solidFill>
              </a:rPr>
              <a:t>.</a:t>
            </a:r>
            <a:endParaRPr lang="en-GB" altLang="en-US" dirty="0">
              <a:solidFill>
                <a:schemeClr val="tx1"/>
              </a:solidFill>
            </a:endParaRPr>
          </a:p>
          <a:p>
            <a:pPr eaLnBrk="1" hangingPunct="1">
              <a:lnSpc>
                <a:spcPct val="100000"/>
              </a:lnSpc>
              <a:spcBef>
                <a:spcPct val="0"/>
              </a:spcBef>
              <a:buFont typeface="Twinkl Sb"/>
              <a:buAutoNum type="arabicPeriod"/>
            </a:pPr>
            <a:r>
              <a:rPr lang="en-GB" altLang="en-US" dirty="0" smtClean="0">
                <a:solidFill>
                  <a:schemeClr val="tx1"/>
                </a:solidFill>
              </a:rPr>
              <a:t>Now, smoothly </a:t>
            </a:r>
            <a:r>
              <a:rPr lang="en-GB" altLang="en-US" dirty="0">
                <a:solidFill>
                  <a:schemeClr val="tx1"/>
                </a:solidFill>
              </a:rPr>
              <a:t>slide your knees over to one side.</a:t>
            </a:r>
          </a:p>
          <a:p>
            <a:pPr eaLnBrk="1" hangingPunct="1">
              <a:lnSpc>
                <a:spcPct val="100000"/>
              </a:lnSpc>
              <a:spcBef>
                <a:spcPct val="0"/>
              </a:spcBef>
              <a:buFont typeface="Twinkl Sb"/>
              <a:buAutoNum type="arabicPeriod"/>
            </a:pPr>
            <a:r>
              <a:rPr lang="en-GB" altLang="en-US" dirty="0">
                <a:solidFill>
                  <a:schemeClr val="tx1"/>
                </a:solidFill>
              </a:rPr>
              <a:t>Maybe your head will turn away from your knees.</a:t>
            </a:r>
          </a:p>
          <a:p>
            <a:pPr eaLnBrk="1" hangingPunct="1">
              <a:lnSpc>
                <a:spcPct val="100000"/>
              </a:lnSpc>
              <a:spcBef>
                <a:spcPct val="0"/>
              </a:spcBef>
              <a:buFont typeface="Twinkl Sb"/>
              <a:buAutoNum type="arabicPeriod"/>
            </a:pPr>
            <a:r>
              <a:rPr lang="en-GB" altLang="en-US" dirty="0" smtClean="0">
                <a:solidFill>
                  <a:schemeClr val="tx1"/>
                </a:solidFill>
              </a:rPr>
              <a:t>Now, </a:t>
            </a:r>
            <a:r>
              <a:rPr lang="en-GB" altLang="en-US" dirty="0">
                <a:solidFill>
                  <a:schemeClr val="tx1"/>
                </a:solidFill>
              </a:rPr>
              <a:t>bring your knees up to the centre again.</a:t>
            </a:r>
          </a:p>
          <a:p>
            <a:pPr eaLnBrk="1" hangingPunct="1">
              <a:lnSpc>
                <a:spcPct val="100000"/>
              </a:lnSpc>
              <a:spcBef>
                <a:spcPct val="0"/>
              </a:spcBef>
              <a:buFont typeface="Twinkl Sb"/>
              <a:buAutoNum type="arabicPeriod"/>
            </a:pPr>
            <a:r>
              <a:rPr lang="en-GB" altLang="en-US" dirty="0">
                <a:solidFill>
                  <a:schemeClr val="tx1"/>
                </a:solidFill>
              </a:rPr>
              <a:t>Repeat this pose twice or three times on each side.</a:t>
            </a:r>
          </a:p>
        </p:txBody>
      </p:sp>
      <p:pic>
        <p:nvPicPr>
          <p:cNvPr id="19462" name="Picture 4">
            <a:hlinkClick r:id="rId2" action="ppaction://hlinksldjump"/>
          </p:cNvPr>
          <p:cNvPicPr>
            <a:picLocks noChangeAspect="1"/>
          </p:cNvPicPr>
          <p:nvPr/>
        </p:nvPicPr>
        <p:blipFill>
          <a:blip r:embed="rId3" cstate="screen">
            <a:extLst>
              <a:ext uri="{28A0092B-C50C-407E-A947-70E740481C1C}">
                <a14:useLocalDpi xmlns:a14="http://schemas.microsoft.com/office/drawing/2010/main"/>
              </a:ext>
            </a:extLst>
          </a:blip>
          <a:srcRect t="56662"/>
          <a:stretch>
            <a:fillRect/>
          </a:stretch>
        </p:blipFill>
        <p:spPr bwMode="auto">
          <a:xfrm>
            <a:off x="539750" y="5076825"/>
            <a:ext cx="40322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3513" y="2439988"/>
            <a:ext cx="14938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rId2" action="ppaction://hlinksldjump"/>
          </p:cNvPr>
          <p:cNvPicPr>
            <a:picLocks noChangeAspect="1"/>
          </p:cNvPicPr>
          <p:nvPr/>
        </p:nvPicPr>
        <p:blipFill rotWithShape="1">
          <a:blip r:embed="rId5" cstate="screen">
            <a:extLst>
              <a:ext uri="{28A0092B-C50C-407E-A947-70E740481C1C}">
                <a14:useLocalDpi xmlns:a14="http://schemas.microsoft.com/office/drawing/2010/main"/>
              </a:ext>
            </a:extLst>
          </a:blip>
          <a:srcRect t="51417"/>
          <a:stretch/>
        </p:blipFill>
        <p:spPr>
          <a:xfrm>
            <a:off x="526542" y="5013176"/>
            <a:ext cx="4117466" cy="1254198"/>
          </a:xfrm>
          <a:prstGeom prst="rect">
            <a:avLst/>
          </a:prstGeom>
        </p:spPr>
      </p:pic>
      <p:sp>
        <p:nvSpPr>
          <p:cNvPr id="12" name="Title 1"/>
          <p:cNvSpPr txBox="1">
            <a:spLocks/>
          </p:cNvSpPr>
          <p:nvPr/>
        </p:nvSpPr>
        <p:spPr>
          <a:xfrm>
            <a:off x="647701" y="4253117"/>
            <a:ext cx="3924300" cy="485490"/>
          </a:xfrm>
          <a:prstGeom prst="roundRect">
            <a:avLst>
              <a:gd name="adj" fmla="val 7876"/>
            </a:avLst>
          </a:prstGeom>
          <a:solidFill>
            <a:srgbClr val="DCE9B9"/>
          </a:solidFill>
          <a:ln w="25400">
            <a:solidFill>
              <a:srgbClr val="87BD31"/>
            </a:solidFill>
          </a:ln>
        </p:spPr>
        <p:txBody>
          <a:bodyPr wrap="square" lIns="108000" tIns="108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fontAlgn="auto">
              <a:spcAft>
                <a:spcPts val="0"/>
              </a:spcAft>
              <a:defRPr/>
            </a:pPr>
            <a:r>
              <a:rPr lang="en-GB" sz="1800" b="0" dirty="0" smtClean="0">
                <a:solidFill>
                  <a:schemeClr val="tx1"/>
                </a:solidFill>
                <a:latin typeface="Twinkl" pitchFamily="2" charset="0"/>
              </a:rPr>
              <a:t>Click on the image for a closer look!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2000"/>
                                        <p:tgtEl>
                                          <p:spTgt spid="19462"/>
                                        </p:tgtEl>
                                      </p:cBhvr>
                                    </p:animEffect>
                                    <p:set>
                                      <p:cBhvr>
                                        <p:cTn id="11" dur="1" fill="hold">
                                          <p:stCondLst>
                                            <p:cond delay="1999"/>
                                          </p:stCondLst>
                                        </p:cTn>
                                        <p:tgtEl>
                                          <p:spTgt spid="19462"/>
                                        </p:tgtEl>
                                        <p:attrNameLst>
                                          <p:attrName>style.visibility</p:attrName>
                                        </p:attrNameLst>
                                      </p:cBhvr>
                                      <p:to>
                                        <p:strVal val="hidden"/>
                                      </p:to>
                                    </p:set>
                                  </p:childTnLst>
                                </p:cTn>
                              </p:par>
                              <p:par>
                                <p:cTn id="12" presetID="26" presetClass="emph" presetSubtype="0" fill="hold" nodeType="withEffect">
                                  <p:stCondLst>
                                    <p:cond delay="0"/>
                                  </p:stCondLst>
                                  <p:childTnLst>
                                    <p:animEffect transition="out" filter="fade">
                                      <p:cBhvr>
                                        <p:cTn id="13" dur="2000" tmFilter="0, 0; .2, .5; .8, .5; 1, 0"/>
                                        <p:tgtEl>
                                          <p:spTgt spid="19462"/>
                                        </p:tgtEl>
                                      </p:cBhvr>
                                    </p:animEffect>
                                    <p:animScale>
                                      <p:cBhvr>
                                        <p:cTn id="14" dur="1000" autoRev="1" fill="hold"/>
                                        <p:tgtEl>
                                          <p:spTgt spid="19462"/>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fade">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fade">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grpId="1"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le 9"/>
          <p:cNvSpPr/>
          <p:nvPr/>
        </p:nvSpPr>
        <p:spPr bwMode="auto">
          <a:xfrm>
            <a:off x="539750" y="1473200"/>
            <a:ext cx="8064500" cy="4827588"/>
          </a:xfrm>
          <a:prstGeom prst="roundRect">
            <a:avLst>
              <a:gd name="adj" fmla="val 4820"/>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3" name="Title 1"/>
          <p:cNvSpPr>
            <a:spLocks noGrp="1"/>
          </p:cNvSpPr>
          <p:nvPr>
            <p:ph type="title"/>
          </p:nvPr>
        </p:nvSpPr>
        <p:spPr/>
        <p:txBody>
          <a:bodyPr/>
          <a:lstStyle/>
          <a:p>
            <a:r>
              <a:rPr lang="en-GB" altLang="en-US" smtClean="0"/>
              <a:t>Mermaid</a:t>
            </a:r>
          </a:p>
        </p:txBody>
      </p:sp>
      <p:grpSp>
        <p:nvGrpSpPr>
          <p:cNvPr id="20484" name="Group 14"/>
          <p:cNvGrpSpPr>
            <a:grpSpLocks/>
          </p:cNvGrpSpPr>
          <p:nvPr/>
        </p:nvGrpSpPr>
        <p:grpSpPr bwMode="auto">
          <a:xfrm>
            <a:off x="8101013" y="1541463"/>
            <a:ext cx="431800" cy="431800"/>
            <a:chOff x="8100392" y="1540868"/>
            <a:chExt cx="432048" cy="432048"/>
          </a:xfrm>
        </p:grpSpPr>
        <p:sp>
          <p:nvSpPr>
            <p:cNvPr id="13" name="Oval 12">
              <a:hlinkClick r:id="rId2" action="ppaction://hlinksldjump"/>
            </p:cNvPr>
            <p:cNvSpPr/>
            <p:nvPr/>
          </p:nvSpPr>
          <p:spPr>
            <a:xfrm>
              <a:off x="8100392" y="1540868"/>
              <a:ext cx="432048" cy="432048"/>
            </a:xfrm>
            <a:prstGeom prst="ellipse">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Multiply 13">
              <a:hlinkClick r:id="rId2" action="ppaction://hlinksldjump"/>
            </p:cNvPr>
            <p:cNvSpPr/>
            <p:nvPr/>
          </p:nvSpPr>
          <p:spPr>
            <a:xfrm>
              <a:off x="8144868" y="1585344"/>
              <a:ext cx="343097" cy="343097"/>
            </a:xfrm>
            <a:prstGeom prst="mathMultipl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t="51417"/>
          <a:stretch/>
        </p:blipFill>
        <p:spPr>
          <a:xfrm>
            <a:off x="526541" y="2783777"/>
            <a:ext cx="7831208" cy="2385420"/>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ounded Rectangle 7"/>
          <p:cNvSpPr/>
          <p:nvPr/>
        </p:nvSpPr>
        <p:spPr>
          <a:xfrm>
            <a:off x="539750" y="1473200"/>
            <a:ext cx="41767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07" name="Title 1"/>
          <p:cNvSpPr>
            <a:spLocks noGrp="1"/>
          </p:cNvSpPr>
          <p:nvPr>
            <p:ph type="title"/>
          </p:nvPr>
        </p:nvSpPr>
        <p:spPr/>
        <p:txBody>
          <a:bodyPr/>
          <a:lstStyle/>
          <a:p>
            <a:r>
              <a:rPr lang="en-GB" altLang="en-US" smtClean="0"/>
              <a:t>Seaweed</a:t>
            </a:r>
          </a:p>
        </p:txBody>
      </p:sp>
      <p:sp>
        <p:nvSpPr>
          <p:cNvPr id="9" name="TextBox 8"/>
          <p:cNvSpPr txBox="1">
            <a:spLocks noChangeArrowheads="1"/>
          </p:cNvSpPr>
          <p:nvPr/>
        </p:nvSpPr>
        <p:spPr bwMode="auto">
          <a:xfrm>
            <a:off x="4716463" y="1473200"/>
            <a:ext cx="3671887"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8000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None/>
            </a:pPr>
            <a:r>
              <a:rPr lang="en-GB" dirty="0"/>
              <a:t>Things we need to know before we do the pose:</a:t>
            </a:r>
          </a:p>
          <a:p>
            <a:pPr eaLnBrk="1" hangingPunct="1">
              <a:lnSpc>
                <a:spcPct val="100000"/>
              </a:lnSpc>
              <a:spcBef>
                <a:spcPct val="0"/>
              </a:spcBef>
              <a:buFontTx/>
              <a:buNone/>
            </a:pPr>
            <a:endParaRPr lang="en-GB" altLang="en-US" dirty="0" smtClean="0">
              <a:solidFill>
                <a:schemeClr val="tx1"/>
              </a:solidFill>
            </a:endParaRPr>
          </a:p>
          <a:p>
            <a:pPr marL="285750" indent="-285750" eaLnBrk="1" hangingPunct="1">
              <a:lnSpc>
                <a:spcPct val="100000"/>
              </a:lnSpc>
              <a:spcBef>
                <a:spcPct val="0"/>
              </a:spcBef>
            </a:pPr>
            <a:r>
              <a:rPr lang="en-GB" altLang="en-US" dirty="0" smtClean="0">
                <a:solidFill>
                  <a:schemeClr val="tx1"/>
                </a:solidFill>
              </a:rPr>
              <a:t>This </a:t>
            </a:r>
            <a:r>
              <a:rPr lang="en-GB" altLang="en-US" dirty="0">
                <a:solidFill>
                  <a:schemeClr val="tx1"/>
                </a:solidFill>
              </a:rPr>
              <a:t>pose will help you relax your shoulders.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98625" y="1905000"/>
            <a:ext cx="21717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1825" y="3789363"/>
            <a:ext cx="28209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par>
                                <p:cTn id="11" presetID="10" presetClass="entr" presetSubtype="0" fill="hold" nodeType="withEffect">
                                  <p:stCondLst>
                                    <p:cond delay="2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56100" y="1503363"/>
            <a:ext cx="4248150" cy="407987"/>
          </a:xfrm>
          <a:prstGeom prst="roundRect">
            <a:avLst/>
          </a:prstGeom>
          <a:solidFill>
            <a:schemeClr val="accent6">
              <a:lumMod val="20000"/>
              <a:lumOff val="80000"/>
            </a:schemeClr>
          </a:solidFill>
          <a:ln w="28575">
            <a:noFill/>
          </a:ln>
        </p:spPr>
        <p:txBody>
          <a:bodyPr lIns="504000">
            <a:spAutoFit/>
          </a:bodyPr>
          <a:lstStyle/>
          <a:p>
            <a:pPr eaLnBrk="1" fontAlgn="auto" hangingPunct="1">
              <a:spcBef>
                <a:spcPts val="0"/>
              </a:spcBef>
              <a:spcAft>
                <a:spcPts val="0"/>
              </a:spcAft>
              <a:defRPr/>
            </a:pPr>
            <a:r>
              <a:rPr lang="en-GB" b="1" dirty="0">
                <a:latin typeface="+mn-lt"/>
              </a:rPr>
              <a:t>Let’s move like seaweed.</a:t>
            </a:r>
          </a:p>
        </p:txBody>
      </p:sp>
      <p:sp>
        <p:nvSpPr>
          <p:cNvPr id="8" name="TextBox 7"/>
          <p:cNvSpPr txBox="1">
            <a:spLocks noChangeArrowheads="1"/>
          </p:cNvSpPr>
          <p:nvPr/>
        </p:nvSpPr>
        <p:spPr bwMode="auto">
          <a:xfrm>
            <a:off x="4910138" y="2093913"/>
            <a:ext cx="3694112"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marL="342900" indent="-3429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 typeface="Twinkl Sb"/>
              <a:buAutoNum type="arabicPeriod"/>
            </a:pPr>
            <a:r>
              <a:rPr lang="en-GB" altLang="en-US" dirty="0">
                <a:solidFill>
                  <a:schemeClr val="tx1"/>
                </a:solidFill>
              </a:rPr>
              <a:t>Start by standing up tall.</a:t>
            </a:r>
          </a:p>
          <a:p>
            <a:pPr eaLnBrk="1" hangingPunct="1">
              <a:lnSpc>
                <a:spcPct val="100000"/>
              </a:lnSpc>
              <a:spcBef>
                <a:spcPct val="0"/>
              </a:spcBef>
              <a:buFont typeface="Twinkl Sb"/>
              <a:buAutoNum type="arabicPeriod"/>
            </a:pPr>
            <a:r>
              <a:rPr lang="en-GB" altLang="en-US" dirty="0">
                <a:solidFill>
                  <a:schemeClr val="tx1"/>
                </a:solidFill>
              </a:rPr>
              <a:t>Can you move your hands like seaweed in a rock pool? </a:t>
            </a:r>
          </a:p>
          <a:p>
            <a:pPr eaLnBrk="1" hangingPunct="1">
              <a:lnSpc>
                <a:spcPct val="100000"/>
              </a:lnSpc>
              <a:spcBef>
                <a:spcPct val="0"/>
              </a:spcBef>
              <a:buFont typeface="Twinkl Sb"/>
              <a:buAutoNum type="arabicPeriod"/>
            </a:pPr>
            <a:r>
              <a:rPr lang="en-GB" altLang="en-US" dirty="0">
                <a:solidFill>
                  <a:schemeClr val="tx1"/>
                </a:solidFill>
              </a:rPr>
              <a:t>Make your movements like lovely, slippery, </a:t>
            </a:r>
            <a:r>
              <a:rPr lang="en-GB" altLang="en-US" dirty="0" err="1">
                <a:solidFill>
                  <a:schemeClr val="tx1"/>
                </a:solidFill>
              </a:rPr>
              <a:t>slidy</a:t>
            </a:r>
            <a:r>
              <a:rPr lang="en-GB" altLang="en-US" dirty="0">
                <a:solidFill>
                  <a:schemeClr val="tx1"/>
                </a:solidFill>
              </a:rPr>
              <a:t> seaweed.</a:t>
            </a:r>
          </a:p>
          <a:p>
            <a:pPr eaLnBrk="1" hangingPunct="1">
              <a:lnSpc>
                <a:spcPct val="100000"/>
              </a:lnSpc>
              <a:spcBef>
                <a:spcPct val="0"/>
              </a:spcBef>
              <a:buFont typeface="Twinkl Sb"/>
              <a:buAutoNum type="arabicPeriod"/>
            </a:pPr>
            <a:r>
              <a:rPr lang="en-GB" altLang="en-US" dirty="0">
                <a:solidFill>
                  <a:schemeClr val="tx1"/>
                </a:solidFill>
              </a:rPr>
              <a:t>Move your hands so they move like seaweed too.</a:t>
            </a:r>
          </a:p>
          <a:p>
            <a:pPr eaLnBrk="1" hangingPunct="1">
              <a:lnSpc>
                <a:spcPct val="100000"/>
              </a:lnSpc>
              <a:spcBef>
                <a:spcPct val="0"/>
              </a:spcBef>
              <a:buFont typeface="Twinkl Sb"/>
              <a:buAutoNum type="arabicPeriod"/>
            </a:pPr>
            <a:r>
              <a:rPr lang="en-GB" altLang="en-US" dirty="0">
                <a:solidFill>
                  <a:schemeClr val="tx1"/>
                </a:solidFill>
              </a:rPr>
              <a:t>Now can you make your shoulders like seaweed?</a:t>
            </a:r>
          </a:p>
          <a:p>
            <a:pPr eaLnBrk="1" hangingPunct="1">
              <a:lnSpc>
                <a:spcPct val="100000"/>
              </a:lnSpc>
              <a:spcBef>
                <a:spcPct val="0"/>
              </a:spcBef>
              <a:buFont typeface="Twinkl Sb"/>
              <a:buAutoNum type="arabicPeriod"/>
            </a:pPr>
            <a:r>
              <a:rPr lang="en-GB" altLang="en-US" dirty="0">
                <a:solidFill>
                  <a:schemeClr val="tx1"/>
                </a:solidFill>
              </a:rPr>
              <a:t>Can you make big circles with your shoulders?</a:t>
            </a:r>
          </a:p>
          <a:p>
            <a:pPr eaLnBrk="1" hangingPunct="1">
              <a:lnSpc>
                <a:spcPct val="100000"/>
              </a:lnSpc>
              <a:spcBef>
                <a:spcPct val="0"/>
              </a:spcBef>
              <a:buFont typeface="Twinkl Sb"/>
              <a:buAutoNum type="arabicPeriod"/>
            </a:pPr>
            <a:r>
              <a:rPr lang="en-GB" altLang="en-US" dirty="0">
                <a:solidFill>
                  <a:schemeClr val="tx1"/>
                </a:solidFill>
              </a:rPr>
              <a:t>Can you let the movement spiral and float down your arms?</a:t>
            </a:r>
          </a:p>
          <a:p>
            <a:pPr eaLnBrk="1" hangingPunct="1">
              <a:lnSpc>
                <a:spcPct val="100000"/>
              </a:lnSpc>
              <a:spcBef>
                <a:spcPct val="0"/>
              </a:spcBef>
              <a:buFont typeface="Twinkl Sb"/>
              <a:buAutoNum type="arabicPeriod"/>
            </a:pPr>
            <a:r>
              <a:rPr lang="en-GB" altLang="en-US" dirty="0">
                <a:solidFill>
                  <a:schemeClr val="tx1"/>
                </a:solidFill>
              </a:rPr>
              <a:t>Repeat this pose once or twice.</a:t>
            </a:r>
          </a:p>
        </p:txBody>
      </p:sp>
      <p:sp>
        <p:nvSpPr>
          <p:cNvPr id="22533" name="Title 1"/>
          <p:cNvSpPr>
            <a:spLocks noGrp="1"/>
          </p:cNvSpPr>
          <p:nvPr>
            <p:ph type="title"/>
          </p:nvPr>
        </p:nvSpPr>
        <p:spPr/>
        <p:txBody>
          <a:bodyPr/>
          <a:lstStyle/>
          <a:p>
            <a:r>
              <a:rPr lang="en-GB" altLang="en-US" dirty="0" smtClean="0"/>
              <a:t>Seaweed</a:t>
            </a:r>
          </a:p>
        </p:txBody>
      </p:sp>
      <p:sp useBgFill="1">
        <p:nvSpPr>
          <p:cNvPr id="9" name="Rounded Rectangle 8"/>
          <p:cNvSpPr/>
          <p:nvPr/>
        </p:nvSpPr>
        <p:spPr>
          <a:xfrm>
            <a:off x="539750" y="1473200"/>
            <a:ext cx="41767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98625" y="1905000"/>
            <a:ext cx="21717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2169" y="1904999"/>
            <a:ext cx="2168156" cy="4221164"/>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11825" y="3789363"/>
            <a:ext cx="28209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2000"/>
                                        <p:tgtEl>
                                          <p:spTgt spid="11"/>
                                        </p:tgtEl>
                                      </p:cBhvr>
                                    </p:animEffect>
                                    <p:set>
                                      <p:cBhvr>
                                        <p:cTn id="15" dur="1" fill="hold">
                                          <p:stCondLst>
                                            <p:cond delay="1999"/>
                                          </p:stCondLst>
                                        </p:cTn>
                                        <p:tgtEl>
                                          <p:spTgt spid="11"/>
                                        </p:tgtEl>
                                        <p:attrNameLst>
                                          <p:attrName>style.visibility</p:attrName>
                                        </p:attrNameLst>
                                      </p:cBhvr>
                                      <p:to>
                                        <p:strVal val="hidden"/>
                                      </p:to>
                                    </p:set>
                                  </p:childTnLst>
                                </p:cTn>
                              </p:par>
                              <p:par>
                                <p:cTn id="16" presetID="26" presetClass="emph" presetSubtype="0" fill="hold" nodeType="withEffect">
                                  <p:stCondLst>
                                    <p:cond delay="0"/>
                                  </p:stCondLst>
                                  <p:childTnLst>
                                    <p:animEffect transition="out" filter="fade">
                                      <p:cBhvr>
                                        <p:cTn id="17" dur="2000" tmFilter="0, 0; .2, .5; .8, .5; 1, 0"/>
                                        <p:tgtEl>
                                          <p:spTgt spid="11"/>
                                        </p:tgtEl>
                                      </p:cBhvr>
                                    </p:animEffect>
                                    <p:animScale>
                                      <p:cBhvr>
                                        <p:cTn id="18" dur="1000" autoRev="1" fill="hold"/>
                                        <p:tgtEl>
                                          <p:spTgt spid="11"/>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500"/>
                                        <p:tgtEl>
                                          <p:spTgt spid="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500"/>
                                        <p:tgtEl>
                                          <p:spTgt spid="8">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500"/>
                                        <p:tgtEl>
                                          <p:spTgt spid="8">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fade">
                                      <p:cBhvr>
                                        <p:cTn id="41" dur="500"/>
                                        <p:tgtEl>
                                          <p:spTgt spid="8">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4" end="4"/>
                                            </p:txEl>
                                          </p:spTgt>
                                        </p:tgtEl>
                                        <p:attrNameLst>
                                          <p:attrName>style.visibility</p:attrName>
                                        </p:attrNameLst>
                                      </p:cBhvr>
                                      <p:to>
                                        <p:strVal val="visible"/>
                                      </p:to>
                                    </p:set>
                                    <p:animEffect transition="in" filter="fade">
                                      <p:cBhvr>
                                        <p:cTn id="46" dur="500"/>
                                        <p:tgtEl>
                                          <p:spTgt spid="8">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animEffect transition="in" filter="fade">
                                      <p:cBhvr>
                                        <p:cTn id="51" dur="500"/>
                                        <p:tgtEl>
                                          <p:spTgt spid="8">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Effect transition="in" filter="fade">
                                      <p:cBhvr>
                                        <p:cTn id="56" dur="500"/>
                                        <p:tgtEl>
                                          <p:spTgt spid="8">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le 9"/>
          <p:cNvSpPr/>
          <p:nvPr/>
        </p:nvSpPr>
        <p:spPr bwMode="auto">
          <a:xfrm>
            <a:off x="539750" y="1473200"/>
            <a:ext cx="8064500" cy="4827588"/>
          </a:xfrm>
          <a:prstGeom prst="roundRect">
            <a:avLst>
              <a:gd name="adj" fmla="val 4820"/>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3" name="Title 1"/>
          <p:cNvSpPr>
            <a:spLocks noGrp="1"/>
          </p:cNvSpPr>
          <p:nvPr>
            <p:ph type="title"/>
          </p:nvPr>
        </p:nvSpPr>
        <p:spPr/>
        <p:txBody>
          <a:bodyPr/>
          <a:lstStyle/>
          <a:p>
            <a:r>
              <a:rPr lang="en-GB" altLang="en-US" dirty="0"/>
              <a:t>Seaweed</a:t>
            </a:r>
            <a:endParaRPr lang="en-GB" altLang="en-US" dirty="0" smtClean="0"/>
          </a:p>
        </p:txBody>
      </p:sp>
      <p:grpSp>
        <p:nvGrpSpPr>
          <p:cNvPr id="20484" name="Group 14"/>
          <p:cNvGrpSpPr>
            <a:grpSpLocks/>
          </p:cNvGrpSpPr>
          <p:nvPr/>
        </p:nvGrpSpPr>
        <p:grpSpPr bwMode="auto">
          <a:xfrm>
            <a:off x="8101013" y="1541463"/>
            <a:ext cx="431800" cy="431800"/>
            <a:chOff x="8100392" y="1540868"/>
            <a:chExt cx="432048" cy="432048"/>
          </a:xfrm>
        </p:grpSpPr>
        <p:sp>
          <p:nvSpPr>
            <p:cNvPr id="13" name="Oval 12">
              <a:hlinkClick r:id="rId2" action="ppaction://hlinksldjump"/>
            </p:cNvPr>
            <p:cNvSpPr/>
            <p:nvPr/>
          </p:nvSpPr>
          <p:spPr>
            <a:xfrm>
              <a:off x="8100392" y="1540868"/>
              <a:ext cx="432048" cy="432048"/>
            </a:xfrm>
            <a:prstGeom prst="ellipse">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Multiply 13">
              <a:hlinkClick r:id="rId2" action="ppaction://hlinksldjump"/>
            </p:cNvPr>
            <p:cNvSpPr/>
            <p:nvPr/>
          </p:nvSpPr>
          <p:spPr>
            <a:xfrm>
              <a:off x="8144868" y="1585344"/>
              <a:ext cx="343097" cy="343097"/>
            </a:xfrm>
            <a:prstGeom prst="mathMultipl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1" r="-2508" b="-1334"/>
          <a:stretch/>
        </p:blipFill>
        <p:spPr>
          <a:xfrm>
            <a:off x="3491341" y="1662030"/>
            <a:ext cx="2401460" cy="4621824"/>
          </a:xfrm>
          <a:prstGeom prst="rect">
            <a:avLst/>
          </a:prstGeom>
        </p:spPr>
      </p:pic>
    </p:spTree>
    <p:extLst>
      <p:ext uri="{BB962C8B-B14F-4D97-AF65-F5344CB8AC3E}">
        <p14:creationId xmlns:p14="http://schemas.microsoft.com/office/powerpoint/2010/main" val="1539769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rcRect b="28363"/>
          <a:stretch>
            <a:fillRect/>
          </a:stretch>
        </p:blipFill>
        <p:spPr bwMode="auto">
          <a:xfrm>
            <a:off x="-352425" y="1397000"/>
            <a:ext cx="9839325"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p:txBody>
          <a:bodyPr/>
          <a:lstStyle/>
          <a:p>
            <a:r>
              <a:rPr lang="en-GB" altLang="en-US" dirty="0" smtClean="0"/>
              <a:t>Boat</a:t>
            </a: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10" presetClass="exit" presetSubtype="0" fill="hold" nodeType="withEffect">
                                  <p:stCondLst>
                                    <p:cond delay="500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ounded Rectangle 11"/>
          <p:cNvSpPr/>
          <p:nvPr/>
        </p:nvSpPr>
        <p:spPr>
          <a:xfrm>
            <a:off x="539750" y="1473200"/>
            <a:ext cx="39608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79" name="Title 1"/>
          <p:cNvSpPr>
            <a:spLocks noGrp="1"/>
          </p:cNvSpPr>
          <p:nvPr>
            <p:ph type="title"/>
          </p:nvPr>
        </p:nvSpPr>
        <p:spPr/>
        <p:txBody>
          <a:bodyPr/>
          <a:lstStyle/>
          <a:p>
            <a:r>
              <a:rPr lang="en-GB" altLang="en-US" dirty="0" smtClean="0"/>
              <a:t>Boat</a:t>
            </a:r>
          </a:p>
        </p:txBody>
      </p:sp>
      <p:sp>
        <p:nvSpPr>
          <p:cNvPr id="9" name="TextBox 8"/>
          <p:cNvSpPr txBox="1">
            <a:spLocks noChangeArrowheads="1"/>
          </p:cNvSpPr>
          <p:nvPr/>
        </p:nvSpPr>
        <p:spPr bwMode="auto">
          <a:xfrm>
            <a:off x="4438650" y="1473200"/>
            <a:ext cx="39497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8000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None/>
            </a:pPr>
            <a:r>
              <a:rPr lang="en-GB" dirty="0"/>
              <a:t>Things we need to know before we do the pose:</a:t>
            </a:r>
          </a:p>
          <a:p>
            <a:pPr eaLnBrk="1" hangingPunct="1">
              <a:lnSpc>
                <a:spcPct val="100000"/>
              </a:lnSpc>
              <a:spcBef>
                <a:spcPct val="0"/>
              </a:spcBef>
              <a:buFontTx/>
              <a:buNone/>
            </a:pPr>
            <a:endParaRPr lang="en-GB" altLang="en-US" dirty="0">
              <a:solidFill>
                <a:schemeClr val="tx1"/>
              </a:solidFill>
            </a:endParaRPr>
          </a:p>
          <a:p>
            <a:pPr marL="285750" indent="-285750" eaLnBrk="1" hangingPunct="1">
              <a:lnSpc>
                <a:spcPct val="100000"/>
              </a:lnSpc>
              <a:spcBef>
                <a:spcPct val="0"/>
              </a:spcBef>
            </a:pPr>
            <a:r>
              <a:rPr lang="en-GB" altLang="en-US" dirty="0" smtClean="0">
                <a:solidFill>
                  <a:schemeClr val="tx1"/>
                </a:solidFill>
              </a:rPr>
              <a:t>This </a:t>
            </a:r>
            <a:r>
              <a:rPr lang="en-GB" altLang="en-US" dirty="0">
                <a:solidFill>
                  <a:schemeClr val="tx1"/>
                </a:solidFill>
              </a:rPr>
              <a:t>pose will help you to work your tummy and hips.</a:t>
            </a:r>
          </a:p>
          <a:p>
            <a:pPr marL="285750" indent="-285750" eaLnBrk="1" hangingPunct="1">
              <a:lnSpc>
                <a:spcPct val="100000"/>
              </a:lnSpc>
              <a:spcBef>
                <a:spcPct val="0"/>
              </a:spcBef>
            </a:pPr>
            <a:endParaRPr lang="en-GB" altLang="en-US" dirty="0">
              <a:solidFill>
                <a:schemeClr val="tx1"/>
              </a:solidFill>
            </a:endParaRPr>
          </a:p>
          <a:p>
            <a:pPr marL="285750" indent="-285750" eaLnBrk="1" hangingPunct="1">
              <a:lnSpc>
                <a:spcPct val="100000"/>
              </a:lnSpc>
              <a:spcBef>
                <a:spcPct val="0"/>
              </a:spcBef>
            </a:pPr>
            <a:r>
              <a:rPr lang="en-GB" altLang="en-US" dirty="0">
                <a:solidFill>
                  <a:schemeClr val="tx1"/>
                </a:solidFill>
              </a:rPr>
              <a:t>This needs strong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tummy </a:t>
            </a:r>
            <a:r>
              <a:rPr lang="en-GB" altLang="en-US" dirty="0">
                <a:solidFill>
                  <a:schemeClr val="tx1"/>
                </a:solidFill>
              </a:rPr>
              <a:t>muscles.</a:t>
            </a:r>
          </a:p>
          <a:p>
            <a:pPr marL="285750" indent="-285750" eaLnBrk="1" hangingPunct="1">
              <a:lnSpc>
                <a:spcPct val="100000"/>
              </a:lnSpc>
              <a:spcBef>
                <a:spcPct val="0"/>
              </a:spcBef>
            </a:pPr>
            <a:endParaRPr lang="en-GB" altLang="en-US" dirty="0">
              <a:solidFill>
                <a:schemeClr val="tx1"/>
              </a:solidFill>
            </a:endParaRPr>
          </a:p>
          <a:p>
            <a:pPr marL="285750" indent="-285750" eaLnBrk="1" hangingPunct="1">
              <a:lnSpc>
                <a:spcPct val="100000"/>
              </a:lnSpc>
              <a:spcBef>
                <a:spcPct val="0"/>
              </a:spcBef>
            </a:pPr>
            <a:r>
              <a:rPr lang="en-GB" altLang="en-US" dirty="0">
                <a:solidFill>
                  <a:schemeClr val="tx1"/>
                </a:solidFill>
              </a:rPr>
              <a:t>Whilst doing this </a:t>
            </a:r>
            <a:r>
              <a:rPr lang="en-GB" altLang="en-US" dirty="0" smtClean="0">
                <a:solidFill>
                  <a:schemeClr val="tx1"/>
                </a:solidFill>
              </a:rPr>
              <a:t>pose, </a:t>
            </a:r>
            <a:r>
              <a:rPr lang="en-GB" altLang="en-US" dirty="0">
                <a:solidFill>
                  <a:schemeClr val="tx1"/>
                </a:solidFill>
              </a:rPr>
              <a:t>your tummy muscles slightly draw back towards your spine.</a:t>
            </a:r>
          </a:p>
          <a:p>
            <a:pPr marL="285750" indent="-285750" eaLnBrk="1" hangingPunct="1">
              <a:lnSpc>
                <a:spcPct val="100000"/>
              </a:lnSpc>
              <a:spcBef>
                <a:spcPct val="0"/>
              </a:spcBef>
            </a:pPr>
            <a:endParaRPr lang="en-GB" altLang="en-US" dirty="0">
              <a:solidFill>
                <a:schemeClr val="tx1"/>
              </a:solidFill>
            </a:endParaRPr>
          </a:p>
          <a:p>
            <a:pPr marL="285750" indent="-285750" eaLnBrk="1" hangingPunct="1">
              <a:lnSpc>
                <a:spcPct val="100000"/>
              </a:lnSpc>
              <a:spcBef>
                <a:spcPct val="0"/>
              </a:spcBef>
            </a:pPr>
            <a:r>
              <a:rPr lang="en-GB" altLang="en-US" dirty="0" smtClean="0">
                <a:solidFill>
                  <a:schemeClr val="tx1"/>
                </a:solidFill>
              </a:rPr>
              <a:t>Balance and </a:t>
            </a:r>
            <a:r>
              <a:rPr lang="en-GB" altLang="en-US" dirty="0">
                <a:solidFill>
                  <a:schemeClr val="tx1"/>
                </a:solidFill>
              </a:rPr>
              <a:t>bring your feet down if your boat rocks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too </a:t>
            </a:r>
            <a:r>
              <a:rPr lang="en-GB" altLang="en-US" dirty="0">
                <a:solidFill>
                  <a:schemeClr val="tx1"/>
                </a:solidFill>
              </a:rPr>
              <a:t>much.</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1538" y="3700463"/>
            <a:ext cx="315277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650" y="2205038"/>
            <a:ext cx="14652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63" presetClass="path" presetSubtype="0" accel="50000" decel="50000" fill="hold" nodeType="withEffect">
                                  <p:stCondLst>
                                    <p:cond delay="500"/>
                                  </p:stCondLst>
                                  <p:childTnLst>
                                    <p:animMotion origin="layout" path="M -0.00121 -0.00324 L 0.20226 0.01459 " pathEditMode="relative" rAng="0" ptsTypes="AA">
                                      <p:cBhvr>
                                        <p:cTn id="15" dur="4000" fill="hold"/>
                                        <p:tgtEl>
                                          <p:spTgt spid="4"/>
                                        </p:tgtEl>
                                        <p:attrNameLst>
                                          <p:attrName>ppt_x</p:attrName>
                                          <p:attrName>ppt_y</p:attrName>
                                        </p:attrNameLst>
                                      </p:cBhvr>
                                      <p:rCtr x="10174" y="880"/>
                                    </p:animMotion>
                                  </p:childTnLst>
                                </p:cTn>
                              </p:par>
                              <p:par>
                                <p:cTn id="16" presetID="32" presetClass="emph" presetSubtype="0" fill="hold" nodeType="withEffect">
                                  <p:stCondLst>
                                    <p:cond delay="500"/>
                                  </p:stCondLst>
                                  <p:childTnLst>
                                    <p:animRot by="120000">
                                      <p:cBhvr>
                                        <p:cTn id="17" dur="400" fill="hold">
                                          <p:stCondLst>
                                            <p:cond delay="0"/>
                                          </p:stCondLst>
                                        </p:cTn>
                                        <p:tgtEl>
                                          <p:spTgt spid="4"/>
                                        </p:tgtEl>
                                        <p:attrNameLst>
                                          <p:attrName>r</p:attrName>
                                        </p:attrNameLst>
                                      </p:cBhvr>
                                    </p:animRot>
                                    <p:animRot by="-240000">
                                      <p:cBhvr>
                                        <p:cTn id="18" dur="800" fill="hold">
                                          <p:stCondLst>
                                            <p:cond delay="800"/>
                                          </p:stCondLst>
                                        </p:cTn>
                                        <p:tgtEl>
                                          <p:spTgt spid="4"/>
                                        </p:tgtEl>
                                        <p:attrNameLst>
                                          <p:attrName>r</p:attrName>
                                        </p:attrNameLst>
                                      </p:cBhvr>
                                    </p:animRot>
                                    <p:animRot by="240000">
                                      <p:cBhvr>
                                        <p:cTn id="19" dur="800" fill="hold">
                                          <p:stCondLst>
                                            <p:cond delay="1600"/>
                                          </p:stCondLst>
                                        </p:cTn>
                                        <p:tgtEl>
                                          <p:spTgt spid="4"/>
                                        </p:tgtEl>
                                        <p:attrNameLst>
                                          <p:attrName>r</p:attrName>
                                        </p:attrNameLst>
                                      </p:cBhvr>
                                    </p:animRot>
                                    <p:animRot by="-240000">
                                      <p:cBhvr>
                                        <p:cTn id="20" dur="800" fill="hold">
                                          <p:stCondLst>
                                            <p:cond delay="2400"/>
                                          </p:stCondLst>
                                        </p:cTn>
                                        <p:tgtEl>
                                          <p:spTgt spid="4"/>
                                        </p:tgtEl>
                                        <p:attrNameLst>
                                          <p:attrName>r</p:attrName>
                                        </p:attrNameLst>
                                      </p:cBhvr>
                                    </p:animRot>
                                    <p:animRot by="120000">
                                      <p:cBhvr>
                                        <p:cTn id="21" dur="800" fill="hold">
                                          <p:stCondLst>
                                            <p:cond delay="3200"/>
                                          </p:stCondLst>
                                        </p:cTn>
                                        <p:tgtEl>
                                          <p:spTgt spid="4"/>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Effect transition="in" filter="fade">
                                      <p:cBhvr>
                                        <p:cTn id="41" dur="500"/>
                                        <p:tgtEl>
                                          <p:spTgt spid="9">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fade">
                                      <p:cBhvr>
                                        <p:cTn id="46"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7175" y="1503363"/>
            <a:ext cx="4537075" cy="407987"/>
          </a:xfrm>
          <a:prstGeom prst="roundRect">
            <a:avLst/>
          </a:prstGeom>
          <a:solidFill>
            <a:schemeClr val="accent6">
              <a:lumMod val="20000"/>
              <a:lumOff val="80000"/>
            </a:schemeClr>
          </a:solidFill>
          <a:ln w="28575">
            <a:noFill/>
          </a:ln>
        </p:spPr>
        <p:txBody>
          <a:bodyPr lIns="504000">
            <a:spAutoFit/>
          </a:bodyPr>
          <a:lstStyle/>
          <a:p>
            <a:pPr eaLnBrk="1" fontAlgn="auto" hangingPunct="1">
              <a:spcBef>
                <a:spcPts val="0"/>
              </a:spcBef>
              <a:spcAft>
                <a:spcPts val="0"/>
              </a:spcAft>
              <a:defRPr/>
            </a:pPr>
            <a:r>
              <a:rPr lang="en-GB" b="1" dirty="0">
                <a:latin typeface="+mn-lt"/>
              </a:rPr>
              <a:t>Let’s be a boat! </a:t>
            </a:r>
          </a:p>
        </p:txBody>
      </p:sp>
      <p:sp useBgFill="1">
        <p:nvSpPr>
          <p:cNvPr id="9" name="Rounded Rectangle 8"/>
          <p:cNvSpPr/>
          <p:nvPr/>
        </p:nvSpPr>
        <p:spPr>
          <a:xfrm>
            <a:off x="539750" y="1473200"/>
            <a:ext cx="39608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extBox 6"/>
          <p:cNvSpPr txBox="1">
            <a:spLocks noChangeArrowheads="1"/>
          </p:cNvSpPr>
          <p:nvPr/>
        </p:nvSpPr>
        <p:spPr bwMode="auto">
          <a:xfrm>
            <a:off x="4572000" y="2093913"/>
            <a:ext cx="4032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marL="342900" indent="-3429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 typeface="Twinkl Sb"/>
              <a:buAutoNum type="arabicPeriod"/>
            </a:pPr>
            <a:r>
              <a:rPr lang="en-GB" altLang="en-US" dirty="0">
                <a:solidFill>
                  <a:schemeClr val="tx1"/>
                </a:solidFill>
              </a:rPr>
              <a:t>Sit with your knees bent upwards.</a:t>
            </a:r>
          </a:p>
          <a:p>
            <a:pPr eaLnBrk="1" hangingPunct="1">
              <a:lnSpc>
                <a:spcPct val="100000"/>
              </a:lnSpc>
              <a:spcBef>
                <a:spcPct val="0"/>
              </a:spcBef>
              <a:buFont typeface="Twinkl Sb"/>
              <a:buAutoNum type="arabicPeriod"/>
            </a:pPr>
            <a:r>
              <a:rPr lang="en-GB" altLang="en-US" dirty="0">
                <a:solidFill>
                  <a:schemeClr val="tx1"/>
                </a:solidFill>
              </a:rPr>
              <a:t>Draw your feet in close.</a:t>
            </a:r>
          </a:p>
          <a:p>
            <a:pPr eaLnBrk="1" hangingPunct="1">
              <a:lnSpc>
                <a:spcPct val="100000"/>
              </a:lnSpc>
              <a:spcBef>
                <a:spcPct val="0"/>
              </a:spcBef>
              <a:buFont typeface="Twinkl Sb"/>
              <a:buAutoNum type="arabicPeriod"/>
            </a:pPr>
            <a:r>
              <a:rPr lang="en-GB" altLang="en-US" dirty="0">
                <a:solidFill>
                  <a:schemeClr val="tx1"/>
                </a:solidFill>
              </a:rPr>
              <a:t>Take hold behind your knees and then lift your feet away from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the </a:t>
            </a:r>
            <a:r>
              <a:rPr lang="en-GB" altLang="en-US" dirty="0">
                <a:solidFill>
                  <a:schemeClr val="tx1"/>
                </a:solidFill>
              </a:rPr>
              <a:t>floor.</a:t>
            </a:r>
          </a:p>
          <a:p>
            <a:pPr eaLnBrk="1" hangingPunct="1">
              <a:lnSpc>
                <a:spcPct val="100000"/>
              </a:lnSpc>
              <a:spcBef>
                <a:spcPct val="0"/>
              </a:spcBef>
              <a:buFont typeface="Twinkl Sb"/>
              <a:buAutoNum type="arabicPeriod"/>
            </a:pPr>
            <a:r>
              <a:rPr lang="en-GB" altLang="en-US" dirty="0">
                <a:solidFill>
                  <a:schemeClr val="tx1"/>
                </a:solidFill>
              </a:rPr>
              <a:t>Your arms can keep hold on or stretch out towards your toes.</a:t>
            </a:r>
          </a:p>
          <a:p>
            <a:pPr eaLnBrk="1" hangingPunct="1">
              <a:lnSpc>
                <a:spcPct val="100000"/>
              </a:lnSpc>
              <a:spcBef>
                <a:spcPct val="0"/>
              </a:spcBef>
              <a:buFont typeface="Twinkl Sb"/>
              <a:buAutoNum type="arabicPeriod"/>
            </a:pPr>
            <a:r>
              <a:rPr lang="en-GB" altLang="en-US" dirty="0">
                <a:solidFill>
                  <a:schemeClr val="tx1"/>
                </a:solidFill>
              </a:rPr>
              <a:t>Now draw your knees towards you…can you stretch them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out </a:t>
            </a:r>
            <a:r>
              <a:rPr lang="en-GB" altLang="en-US" dirty="0">
                <a:solidFill>
                  <a:schemeClr val="tx1"/>
                </a:solidFill>
              </a:rPr>
              <a:t>again?</a:t>
            </a:r>
          </a:p>
          <a:p>
            <a:pPr eaLnBrk="1" hangingPunct="1">
              <a:lnSpc>
                <a:spcPct val="100000"/>
              </a:lnSpc>
              <a:spcBef>
                <a:spcPct val="0"/>
              </a:spcBef>
              <a:buFont typeface="Twinkl Sb"/>
              <a:buAutoNum type="arabicPeriod"/>
            </a:pPr>
            <a:r>
              <a:rPr lang="en-GB" altLang="en-US" dirty="0">
                <a:solidFill>
                  <a:schemeClr val="tx1"/>
                </a:solidFill>
              </a:rPr>
              <a:t>Maybe your boat can rock a little?</a:t>
            </a:r>
          </a:p>
          <a:p>
            <a:pPr eaLnBrk="1" hangingPunct="1">
              <a:lnSpc>
                <a:spcPct val="100000"/>
              </a:lnSpc>
              <a:spcBef>
                <a:spcPct val="0"/>
              </a:spcBef>
              <a:buFont typeface="Twinkl Sb"/>
              <a:buAutoNum type="arabicPeriod"/>
            </a:pPr>
            <a:r>
              <a:rPr lang="en-GB" altLang="en-US" dirty="0">
                <a:solidFill>
                  <a:schemeClr val="tx1"/>
                </a:solidFill>
              </a:rPr>
              <a:t>Now come back to feet on the floor, nice and steady.</a:t>
            </a:r>
          </a:p>
          <a:p>
            <a:pPr eaLnBrk="1" hangingPunct="1">
              <a:lnSpc>
                <a:spcPct val="100000"/>
              </a:lnSpc>
              <a:spcBef>
                <a:spcPct val="0"/>
              </a:spcBef>
              <a:buFont typeface="Twinkl Sb"/>
              <a:buAutoNum type="arabicPeriod"/>
            </a:pPr>
            <a:r>
              <a:rPr lang="en-GB" altLang="en-US" dirty="0">
                <a:solidFill>
                  <a:schemeClr val="tx1"/>
                </a:solidFill>
              </a:rPr>
              <a:t>Repeat this pose twice or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three </a:t>
            </a:r>
            <a:r>
              <a:rPr lang="en-GB" altLang="en-US" dirty="0">
                <a:solidFill>
                  <a:schemeClr val="tx1"/>
                </a:solidFill>
              </a:rPr>
              <a:t>times.</a:t>
            </a:r>
          </a:p>
        </p:txBody>
      </p:sp>
      <p:sp>
        <p:nvSpPr>
          <p:cNvPr id="25605" name="Title 1"/>
          <p:cNvSpPr>
            <a:spLocks noGrp="1"/>
          </p:cNvSpPr>
          <p:nvPr>
            <p:ph type="title"/>
          </p:nvPr>
        </p:nvSpPr>
        <p:spPr/>
        <p:txBody>
          <a:bodyPr/>
          <a:lstStyle/>
          <a:p>
            <a:r>
              <a:rPr lang="en-GB" altLang="en-US" dirty="0" smtClean="0"/>
              <a:t>Boat</a:t>
            </a:r>
          </a:p>
        </p:txBody>
      </p:sp>
      <p:pic>
        <p:nvPicPr>
          <p:cNvPr id="25606"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1538" y="3700463"/>
            <a:ext cx="315277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5104" y="3664850"/>
            <a:ext cx="3287721" cy="2427975"/>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01912" y="2307194"/>
            <a:ext cx="14652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xit" presetSubtype="0" fill="hold" nodeType="withEffect">
                                  <p:stCondLst>
                                    <p:cond delay="0"/>
                                  </p:stCondLst>
                                  <p:childTnLst>
                                    <p:animEffect transition="out" filter="fade">
                                      <p:cBhvr>
                                        <p:cTn id="13" dur="2000"/>
                                        <p:tgtEl>
                                          <p:spTgt spid="25606"/>
                                        </p:tgtEl>
                                      </p:cBhvr>
                                    </p:animEffect>
                                    <p:set>
                                      <p:cBhvr>
                                        <p:cTn id="14" dur="1" fill="hold">
                                          <p:stCondLst>
                                            <p:cond delay="1999"/>
                                          </p:stCondLst>
                                        </p:cTn>
                                        <p:tgtEl>
                                          <p:spTgt spid="25606"/>
                                        </p:tgtEl>
                                        <p:attrNameLst>
                                          <p:attrName>style.visibility</p:attrName>
                                        </p:attrNameLst>
                                      </p:cBhvr>
                                      <p:to>
                                        <p:strVal val="hidden"/>
                                      </p:to>
                                    </p:set>
                                  </p:childTnLst>
                                </p:cTn>
                              </p:par>
                              <p:par>
                                <p:cTn id="15" presetID="26" presetClass="emph" presetSubtype="0" fill="hold" nodeType="withEffect">
                                  <p:stCondLst>
                                    <p:cond delay="0"/>
                                  </p:stCondLst>
                                  <p:childTnLst>
                                    <p:animEffect transition="out" filter="fade">
                                      <p:cBhvr>
                                        <p:cTn id="16" dur="2000" tmFilter="0, 0; .2, .5; .8, .5; 1, 0"/>
                                        <p:tgtEl>
                                          <p:spTgt spid="25606"/>
                                        </p:tgtEl>
                                      </p:cBhvr>
                                    </p:animEffect>
                                    <p:animScale>
                                      <p:cBhvr>
                                        <p:cTn id="17" dur="1000" autoRev="1" fill="hold"/>
                                        <p:tgtEl>
                                          <p:spTgt spid="25606"/>
                                        </p:tgtEl>
                                      </p:cBhvr>
                                      <p:by x="105000" y="105000"/>
                                    </p:animScale>
                                  </p:childTnLst>
                                </p:cTn>
                              </p:par>
                              <p:par>
                                <p:cTn id="18" presetID="32" presetClass="emph" presetSubtype="0" repeatCount="indefinite" fill="hold" nodeType="withEffect">
                                  <p:stCondLst>
                                    <p:cond delay="0"/>
                                  </p:stCondLst>
                                  <p:childTnLst>
                                    <p:animRot by="120000">
                                      <p:cBhvr>
                                        <p:cTn id="19" dur="1700" fill="hold">
                                          <p:stCondLst>
                                            <p:cond delay="0"/>
                                          </p:stCondLst>
                                        </p:cTn>
                                        <p:tgtEl>
                                          <p:spTgt spid="11"/>
                                        </p:tgtEl>
                                        <p:attrNameLst>
                                          <p:attrName>r</p:attrName>
                                        </p:attrNameLst>
                                      </p:cBhvr>
                                    </p:animRot>
                                    <p:animRot by="-240000">
                                      <p:cBhvr>
                                        <p:cTn id="20" dur="3400" fill="hold">
                                          <p:stCondLst>
                                            <p:cond delay="3400"/>
                                          </p:stCondLst>
                                        </p:cTn>
                                        <p:tgtEl>
                                          <p:spTgt spid="11"/>
                                        </p:tgtEl>
                                        <p:attrNameLst>
                                          <p:attrName>r</p:attrName>
                                        </p:attrNameLst>
                                      </p:cBhvr>
                                    </p:animRot>
                                    <p:animRot by="240000">
                                      <p:cBhvr>
                                        <p:cTn id="21" dur="3400" fill="hold">
                                          <p:stCondLst>
                                            <p:cond delay="6800"/>
                                          </p:stCondLst>
                                        </p:cTn>
                                        <p:tgtEl>
                                          <p:spTgt spid="11"/>
                                        </p:tgtEl>
                                        <p:attrNameLst>
                                          <p:attrName>r</p:attrName>
                                        </p:attrNameLst>
                                      </p:cBhvr>
                                    </p:animRot>
                                    <p:animRot by="-240000">
                                      <p:cBhvr>
                                        <p:cTn id="22" dur="3400" fill="hold">
                                          <p:stCondLst>
                                            <p:cond delay="10200"/>
                                          </p:stCondLst>
                                        </p:cTn>
                                        <p:tgtEl>
                                          <p:spTgt spid="11"/>
                                        </p:tgtEl>
                                        <p:attrNameLst>
                                          <p:attrName>r</p:attrName>
                                        </p:attrNameLst>
                                      </p:cBhvr>
                                    </p:animRot>
                                    <p:animRot by="120000">
                                      <p:cBhvr>
                                        <p:cTn id="23" dur="3400" fill="hold">
                                          <p:stCondLst>
                                            <p:cond delay="13600"/>
                                          </p:stCondLst>
                                        </p:cTn>
                                        <p:tgtEl>
                                          <p:spTgt spid="11"/>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500"/>
                                        <p:tgtEl>
                                          <p:spTgt spid="7">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fade">
                                      <p:cBhvr>
                                        <p:cTn id="38" dur="500"/>
                                        <p:tgtEl>
                                          <p:spTgt spid="7">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500"/>
                                        <p:tgtEl>
                                          <p:spTgt spid="7">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500"/>
                                        <p:tgtEl>
                                          <p:spTgt spid="7">
                                            <p:txEl>
                                              <p:pRg st="4" end="4"/>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animEffect transition="in" filter="fade">
                                      <p:cBhvr>
                                        <p:cTn id="53" dur="500"/>
                                        <p:tgtEl>
                                          <p:spTgt spid="7">
                                            <p:txEl>
                                              <p:pRg st="5" end="5"/>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7">
                                            <p:txEl>
                                              <p:pRg st="6" end="6"/>
                                            </p:txEl>
                                          </p:spTgt>
                                        </p:tgtEl>
                                        <p:attrNameLst>
                                          <p:attrName>style.visibility</p:attrName>
                                        </p:attrNameLst>
                                      </p:cBhvr>
                                      <p:to>
                                        <p:strVal val="visible"/>
                                      </p:to>
                                    </p:set>
                                    <p:animEffect transition="in" filter="fade">
                                      <p:cBhvr>
                                        <p:cTn id="58" dur="500"/>
                                        <p:tgtEl>
                                          <p:spTgt spid="7">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le 9"/>
          <p:cNvSpPr/>
          <p:nvPr/>
        </p:nvSpPr>
        <p:spPr bwMode="auto">
          <a:xfrm>
            <a:off x="539750" y="1473200"/>
            <a:ext cx="8064500" cy="4827588"/>
          </a:xfrm>
          <a:prstGeom prst="roundRect">
            <a:avLst>
              <a:gd name="adj" fmla="val 4820"/>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3" name="Title 1"/>
          <p:cNvSpPr>
            <a:spLocks noGrp="1"/>
          </p:cNvSpPr>
          <p:nvPr>
            <p:ph type="title"/>
          </p:nvPr>
        </p:nvSpPr>
        <p:spPr/>
        <p:txBody>
          <a:bodyPr/>
          <a:lstStyle/>
          <a:p>
            <a:r>
              <a:rPr lang="en-GB" altLang="en-US" dirty="0"/>
              <a:t>Boat</a:t>
            </a:r>
            <a:endParaRPr lang="en-GB" altLang="en-US" dirty="0" smtClean="0"/>
          </a:p>
        </p:txBody>
      </p:sp>
      <p:grpSp>
        <p:nvGrpSpPr>
          <p:cNvPr id="20484" name="Group 14"/>
          <p:cNvGrpSpPr>
            <a:grpSpLocks/>
          </p:cNvGrpSpPr>
          <p:nvPr/>
        </p:nvGrpSpPr>
        <p:grpSpPr bwMode="auto">
          <a:xfrm>
            <a:off x="8101013" y="1541463"/>
            <a:ext cx="431800" cy="431800"/>
            <a:chOff x="8100392" y="1540868"/>
            <a:chExt cx="432048" cy="432048"/>
          </a:xfrm>
        </p:grpSpPr>
        <p:sp>
          <p:nvSpPr>
            <p:cNvPr id="13" name="Oval 12">
              <a:hlinkClick r:id="rId2" action="ppaction://hlinksldjump"/>
            </p:cNvPr>
            <p:cNvSpPr/>
            <p:nvPr/>
          </p:nvSpPr>
          <p:spPr>
            <a:xfrm>
              <a:off x="8100392" y="1540868"/>
              <a:ext cx="432048" cy="432048"/>
            </a:xfrm>
            <a:prstGeom prst="ellipse">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Multiply 13">
              <a:hlinkClick r:id="rId2" action="ppaction://hlinksldjump"/>
            </p:cNvPr>
            <p:cNvSpPr/>
            <p:nvPr/>
          </p:nvSpPr>
          <p:spPr>
            <a:xfrm>
              <a:off x="8144868" y="1585344"/>
              <a:ext cx="343097" cy="343097"/>
            </a:xfrm>
            <a:prstGeom prst="mathMultipl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7718" y="1731345"/>
            <a:ext cx="6028564" cy="4452083"/>
          </a:xfrm>
          <a:prstGeom prst="rect">
            <a:avLst/>
          </a:prstGeom>
        </p:spPr>
      </p:pic>
    </p:spTree>
    <p:extLst>
      <p:ext uri="{BB962C8B-B14F-4D97-AF65-F5344CB8AC3E}">
        <p14:creationId xmlns:p14="http://schemas.microsoft.com/office/powerpoint/2010/main" val="1061200219"/>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4716463" y="1473200"/>
            <a:ext cx="3671887" cy="368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8000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None/>
            </a:pPr>
            <a:r>
              <a:rPr lang="en-GB" dirty="0"/>
              <a:t>Things we need to know before we do the pose:</a:t>
            </a:r>
          </a:p>
          <a:p>
            <a:pPr eaLnBrk="1" hangingPunct="1">
              <a:lnSpc>
                <a:spcPct val="100000"/>
              </a:lnSpc>
              <a:spcBef>
                <a:spcPct val="0"/>
              </a:spcBef>
              <a:buFontTx/>
              <a:buNone/>
            </a:pPr>
            <a:endParaRPr lang="en-GB" altLang="en-US" dirty="0" smtClean="0">
              <a:solidFill>
                <a:schemeClr val="tx1"/>
              </a:solidFill>
            </a:endParaRPr>
          </a:p>
          <a:p>
            <a:pPr marL="285750" indent="-285750" eaLnBrk="1" hangingPunct="1">
              <a:lnSpc>
                <a:spcPct val="100000"/>
              </a:lnSpc>
              <a:spcBef>
                <a:spcPct val="0"/>
              </a:spcBef>
            </a:pPr>
            <a:r>
              <a:rPr lang="en-GB" altLang="en-US" dirty="0">
                <a:solidFill>
                  <a:schemeClr val="tx1"/>
                </a:solidFill>
              </a:rPr>
              <a:t>This pose will let your heart be lower than your hips.</a:t>
            </a:r>
          </a:p>
          <a:p>
            <a:pPr marL="285750" indent="-285750" eaLnBrk="1" hangingPunct="1">
              <a:lnSpc>
                <a:spcPct val="100000"/>
              </a:lnSpc>
              <a:spcBef>
                <a:spcPct val="0"/>
              </a:spcBef>
            </a:pPr>
            <a:r>
              <a:rPr lang="en-GB" altLang="en-US" dirty="0">
                <a:solidFill>
                  <a:schemeClr val="tx1"/>
                </a:solidFill>
              </a:rPr>
              <a:t>This pose needs strong feet and hands.</a:t>
            </a:r>
          </a:p>
          <a:p>
            <a:pPr marL="285750" indent="-285750" eaLnBrk="1" hangingPunct="1">
              <a:lnSpc>
                <a:spcPct val="100000"/>
              </a:lnSpc>
              <a:spcBef>
                <a:spcPct val="0"/>
              </a:spcBef>
            </a:pPr>
            <a:r>
              <a:rPr lang="en-GB" altLang="en-US" dirty="0">
                <a:solidFill>
                  <a:schemeClr val="tx1"/>
                </a:solidFill>
              </a:rPr>
              <a:t>Strong feet and hands stay on the floor at all times.</a:t>
            </a:r>
          </a:p>
          <a:p>
            <a:pPr marL="285750" indent="-285750" eaLnBrk="1" hangingPunct="1">
              <a:lnSpc>
                <a:spcPct val="100000"/>
              </a:lnSpc>
              <a:spcBef>
                <a:spcPct val="0"/>
              </a:spcBef>
            </a:pPr>
            <a:r>
              <a:rPr lang="en-GB" altLang="en-US" dirty="0">
                <a:solidFill>
                  <a:schemeClr val="tx1"/>
                </a:solidFill>
              </a:rPr>
              <a:t>If at any point you don‘t like how it feels, just bring your knees back on to the floor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and </a:t>
            </a:r>
            <a:r>
              <a:rPr lang="en-GB" altLang="en-US" dirty="0">
                <a:solidFill>
                  <a:schemeClr val="tx1"/>
                </a:solidFill>
              </a:rPr>
              <a:t>rest.</a:t>
            </a:r>
          </a:p>
        </p:txBody>
      </p:sp>
      <p:sp useBgFill="1">
        <p:nvSpPr>
          <p:cNvPr id="8" name="Rounded Rectangle 7"/>
          <p:cNvSpPr/>
          <p:nvPr/>
        </p:nvSpPr>
        <p:spPr>
          <a:xfrm>
            <a:off x="539750" y="1473200"/>
            <a:ext cx="41767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831" y="3501008"/>
            <a:ext cx="3914404" cy="2428108"/>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 r="22154" b="17762"/>
          <a:stretch/>
        </p:blipFill>
        <p:spPr>
          <a:xfrm>
            <a:off x="-81306" y="-31750"/>
            <a:ext cx="9297082" cy="6945081"/>
          </a:xfrm>
          <a:prstGeom prst="rect">
            <a:avLst/>
          </a:prstGeom>
        </p:spPr>
      </p:pic>
      <p:sp>
        <p:nvSpPr>
          <p:cNvPr id="21507" name="Title 1"/>
          <p:cNvSpPr>
            <a:spLocks noGrp="1"/>
          </p:cNvSpPr>
          <p:nvPr>
            <p:ph type="title"/>
          </p:nvPr>
        </p:nvSpPr>
        <p:spPr/>
        <p:txBody>
          <a:bodyPr/>
          <a:lstStyle/>
          <a:p>
            <a:r>
              <a:rPr lang="en-GB" altLang="en-US" dirty="0"/>
              <a:t>Limpet</a:t>
            </a:r>
            <a:endParaRPr lang="en-GB" altLang="en-US" dirty="0" smtClean="0"/>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7652" y="2420888"/>
            <a:ext cx="1512168" cy="1324344"/>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95070" y="2108954"/>
            <a:ext cx="1356494" cy="1188006"/>
          </a:xfrm>
          <a:prstGeom prst="rect">
            <a:avLst/>
          </a:prstGeom>
        </p:spPr>
      </p:pic>
      <p:grpSp>
        <p:nvGrpSpPr>
          <p:cNvPr id="24" name="Group 23"/>
          <p:cNvGrpSpPr/>
          <p:nvPr/>
        </p:nvGrpSpPr>
        <p:grpSpPr>
          <a:xfrm>
            <a:off x="1845557" y="2780929"/>
            <a:ext cx="5741812" cy="4643048"/>
            <a:chOff x="1847139" y="2420888"/>
            <a:chExt cx="6621186" cy="5354143"/>
          </a:xfrm>
        </p:grpSpPr>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7139" y="2420888"/>
              <a:ext cx="6621186" cy="5354143"/>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04046" y="4234069"/>
              <a:ext cx="1512169" cy="1324344"/>
            </a:xfrm>
            <a:prstGeom prst="rect">
              <a:avLst/>
            </a:prstGeom>
          </p:spPr>
        </p:pic>
        <p:pic>
          <p:nvPicPr>
            <p:cNvPr id="21" name="Picture 2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17047" y="5790184"/>
              <a:ext cx="1173996" cy="1028176"/>
            </a:xfrm>
            <a:prstGeom prst="rect">
              <a:avLst/>
            </a:prstGeom>
          </p:spPr>
        </p:pic>
        <p:pic>
          <p:nvPicPr>
            <p:cNvPr id="22" name="Picture 2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17237" y="5994027"/>
              <a:ext cx="1404418" cy="1229979"/>
            </a:xfrm>
            <a:prstGeom prst="rect">
              <a:avLst/>
            </a:prstGeom>
          </p:spPr>
        </p:pic>
        <p:pic>
          <p:nvPicPr>
            <p:cNvPr id="23" name="Picture 2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85779" y="5690136"/>
              <a:ext cx="933587" cy="817628"/>
            </a:xfrm>
            <a:prstGeom prst="rect">
              <a:avLst/>
            </a:prstGeom>
          </p:spPr>
        </p:pic>
      </p:gr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3856" y="4871486"/>
            <a:ext cx="1512168" cy="1324344"/>
          </a:xfrm>
          <a:prstGeom prst="rect">
            <a:avLst/>
          </a:prstGeom>
        </p:spPr>
      </p:pic>
    </p:spTree>
    <p:extLst>
      <p:ext uri="{BB962C8B-B14F-4D97-AF65-F5344CB8AC3E}">
        <p14:creationId xmlns:p14="http://schemas.microsoft.com/office/powerpoint/2010/main" val="261802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250"/>
                                        <p:tgtEl>
                                          <p:spTgt spid="24"/>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anim calcmode="lin" valueType="num">
                                      <p:cBhvr>
                                        <p:cTn id="11" dur="1500" fill="hold"/>
                                        <p:tgtEl>
                                          <p:spTgt spid="4"/>
                                        </p:tgtEl>
                                        <p:attrNameLst>
                                          <p:attrName>ppt_x</p:attrName>
                                        </p:attrNameLst>
                                      </p:cBhvr>
                                      <p:tavLst>
                                        <p:tav tm="0">
                                          <p:val>
                                            <p:strVal val="#ppt_x"/>
                                          </p:val>
                                        </p:tav>
                                        <p:tav tm="100000">
                                          <p:val>
                                            <p:strVal val="#ppt_x"/>
                                          </p:val>
                                        </p:tav>
                                      </p:tavLst>
                                    </p:anim>
                                    <p:anim calcmode="lin" valueType="num">
                                      <p:cBhvr>
                                        <p:cTn id="12" dur="1500" fill="hold"/>
                                        <p:tgtEl>
                                          <p:spTgt spid="4"/>
                                        </p:tgtEl>
                                        <p:attrNameLst>
                                          <p:attrName>ppt_y</p:attrName>
                                        </p:attrNameLst>
                                      </p:cBhvr>
                                      <p:tavLst>
                                        <p:tav tm="0">
                                          <p:val>
                                            <p:strVal val="#ppt_y+.1"/>
                                          </p:val>
                                        </p:tav>
                                        <p:tav tm="100000">
                                          <p:val>
                                            <p:strVal val="#ppt_y"/>
                                          </p:val>
                                        </p:tav>
                                      </p:tavLst>
                                    </p:anim>
                                  </p:childTnLst>
                                </p:cTn>
                              </p:par>
                              <p:par>
                                <p:cTn id="13" presetID="64" presetClass="path" presetSubtype="0" accel="50000" decel="50000" fill="hold" nodeType="withEffect">
                                  <p:stCondLst>
                                    <p:cond delay="0"/>
                                  </p:stCondLst>
                                  <p:childTnLst>
                                    <p:animMotion origin="layout" path="M 0.11841 0.34399 L -0.26059 -0.94745 " pathEditMode="relative" rAng="0" ptsTypes="AA">
                                      <p:cBhvr>
                                        <p:cTn id="14" dur="3500" fill="hold"/>
                                        <p:tgtEl>
                                          <p:spTgt spid="3"/>
                                        </p:tgtEl>
                                        <p:attrNameLst>
                                          <p:attrName>ppt_x</p:attrName>
                                          <p:attrName>ppt_y</p:attrName>
                                        </p:attrNameLst>
                                      </p:cBhvr>
                                      <p:rCtr x="-18958" y="-64583"/>
                                    </p:animMotion>
                                  </p:childTnLst>
                                </p:cTn>
                              </p:par>
                              <p:par>
                                <p:cTn id="15" presetID="64" presetClass="path" presetSubtype="0" accel="50000" decel="50000" fill="hold" nodeType="withEffect">
                                  <p:stCondLst>
                                    <p:cond delay="0"/>
                                  </p:stCondLst>
                                  <p:childTnLst>
                                    <p:animMotion origin="layout" path="M -0.11094 0.74653 L 0.09045 -0.59028 " pathEditMode="relative" rAng="0" ptsTypes="AA">
                                      <p:cBhvr>
                                        <p:cTn id="16" dur="2500" fill="hold"/>
                                        <p:tgtEl>
                                          <p:spTgt spid="11"/>
                                        </p:tgtEl>
                                        <p:attrNameLst>
                                          <p:attrName>ppt_x</p:attrName>
                                          <p:attrName>ppt_y</p:attrName>
                                        </p:attrNameLst>
                                      </p:cBhvr>
                                      <p:rCtr x="10069" y="-66852"/>
                                    </p:animMotion>
                                  </p:childTnLst>
                                </p:cTn>
                              </p:par>
                              <p:par>
                                <p:cTn id="17" presetID="64" presetClass="path" presetSubtype="0" accel="50000" decel="50000" fill="hold" nodeType="withEffect">
                                  <p:stCondLst>
                                    <p:cond delay="0"/>
                                  </p:stCondLst>
                                  <p:childTnLst>
                                    <p:animMotion origin="layout" path="M 0.09514 0.58588 L -0.46059 -0.57963 " pathEditMode="relative" rAng="0" ptsTypes="AA">
                                      <p:cBhvr>
                                        <p:cTn id="18" dur="2000" fill="hold"/>
                                        <p:tgtEl>
                                          <p:spTgt spid="10"/>
                                        </p:tgtEl>
                                        <p:attrNameLst>
                                          <p:attrName>ppt_x</p:attrName>
                                          <p:attrName>ppt_y</p:attrName>
                                        </p:attrNameLst>
                                      </p:cBhvr>
                                      <p:rCtr x="-27795" y="-58287"/>
                                    </p:animMotion>
                                  </p:childTnLst>
                                </p:cTn>
                              </p:par>
                            </p:childTnLst>
                          </p:cTn>
                        </p:par>
                        <p:par>
                          <p:cTn id="19" fill="hold">
                            <p:stCondLst>
                              <p:cond delay="3500"/>
                            </p:stCondLst>
                            <p:childTnLst>
                              <p:par>
                                <p:cTn id="20" presetID="42" presetClass="exit" presetSubtype="0" fill="hold" nodeType="afterEffect">
                                  <p:stCondLst>
                                    <p:cond delay="0"/>
                                  </p:stCondLst>
                                  <p:childTnLst>
                                    <p:animEffect transition="out" filter="fade">
                                      <p:cBhvr>
                                        <p:cTn id="21" dur="1000"/>
                                        <p:tgtEl>
                                          <p:spTgt spid="4"/>
                                        </p:tgtEl>
                                      </p:cBhvr>
                                    </p:animEffect>
                                    <p:anim calcmode="lin" valueType="num">
                                      <p:cBhvr>
                                        <p:cTn id="22" dur="1000"/>
                                        <p:tgtEl>
                                          <p:spTgt spid="4"/>
                                        </p:tgtEl>
                                        <p:attrNameLst>
                                          <p:attrName>ppt_x</p:attrName>
                                        </p:attrNameLst>
                                      </p:cBhvr>
                                      <p:tavLst>
                                        <p:tav tm="0">
                                          <p:val>
                                            <p:strVal val="ppt_x"/>
                                          </p:val>
                                        </p:tav>
                                        <p:tav tm="100000">
                                          <p:val>
                                            <p:strVal val="ppt_x"/>
                                          </p:val>
                                        </p:tav>
                                      </p:tavLst>
                                    </p:anim>
                                    <p:anim calcmode="lin" valueType="num">
                                      <p:cBhvr>
                                        <p:cTn id="23" dur="1000"/>
                                        <p:tgtEl>
                                          <p:spTgt spid="4"/>
                                        </p:tgtEl>
                                        <p:attrNameLst>
                                          <p:attrName>ppt_y</p:attrName>
                                        </p:attrNameLst>
                                      </p:cBhvr>
                                      <p:tavLst>
                                        <p:tav tm="0">
                                          <p:val>
                                            <p:strVal val="ppt_y"/>
                                          </p:val>
                                        </p:tav>
                                        <p:tav tm="100000">
                                          <p:val>
                                            <p:strVal val="ppt_y+.1"/>
                                          </p:val>
                                        </p:tav>
                                      </p:tavLst>
                                    </p:anim>
                                    <p:set>
                                      <p:cBhvr>
                                        <p:cTn id="24" dur="1" fill="hold">
                                          <p:stCondLst>
                                            <p:cond delay="999"/>
                                          </p:stCondLst>
                                        </p:cTn>
                                        <p:tgtEl>
                                          <p:spTgt spid="4"/>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24"/>
                                        </p:tgtEl>
                                      </p:cBhvr>
                                    </p:animEffect>
                                    <p:anim calcmode="lin" valueType="num">
                                      <p:cBhvr>
                                        <p:cTn id="27" dur="1000"/>
                                        <p:tgtEl>
                                          <p:spTgt spid="24"/>
                                        </p:tgtEl>
                                        <p:attrNameLst>
                                          <p:attrName>ppt_x</p:attrName>
                                        </p:attrNameLst>
                                      </p:cBhvr>
                                      <p:tavLst>
                                        <p:tav tm="0">
                                          <p:val>
                                            <p:strVal val="ppt_x"/>
                                          </p:val>
                                        </p:tav>
                                        <p:tav tm="100000">
                                          <p:val>
                                            <p:strVal val="ppt_x"/>
                                          </p:val>
                                        </p:tav>
                                      </p:tavLst>
                                    </p:anim>
                                    <p:anim calcmode="lin" valueType="num">
                                      <p:cBhvr>
                                        <p:cTn id="28" dur="1000"/>
                                        <p:tgtEl>
                                          <p:spTgt spid="24"/>
                                        </p:tgtEl>
                                        <p:attrNameLst>
                                          <p:attrName>ppt_y</p:attrName>
                                        </p:attrNameLst>
                                      </p:cBhvr>
                                      <p:tavLst>
                                        <p:tav tm="0">
                                          <p:val>
                                            <p:strVal val="ppt_y"/>
                                          </p:val>
                                        </p:tav>
                                        <p:tav tm="100000">
                                          <p:val>
                                            <p:strVal val="ppt_y+.1"/>
                                          </p:val>
                                        </p:tav>
                                      </p:tavLst>
                                    </p:anim>
                                    <p:set>
                                      <p:cBhvr>
                                        <p:cTn id="29" dur="1" fill="hold">
                                          <p:stCondLst>
                                            <p:cond delay="999"/>
                                          </p:stCondLst>
                                        </p:cTn>
                                        <p:tgtEl>
                                          <p:spTgt spid="24"/>
                                        </p:tgtEl>
                                        <p:attrNameLst>
                                          <p:attrName>style.visibility</p:attrName>
                                        </p:attrNameLst>
                                      </p:cBhvr>
                                      <p:to>
                                        <p:strVal val="hidden"/>
                                      </p:to>
                                    </p:set>
                                  </p:childTnLst>
                                </p:cTn>
                              </p:par>
                            </p:childTnLst>
                          </p:cTn>
                        </p:par>
                        <p:par>
                          <p:cTn id="30" fill="hold">
                            <p:stCondLst>
                              <p:cond delay="4500"/>
                            </p:stCondLst>
                            <p:childTnLst>
                              <p:par>
                                <p:cTn id="31" presetID="10"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507"/>
                                        </p:tgtEl>
                                        <p:attrNameLst>
                                          <p:attrName>style.visibility</p:attrName>
                                        </p:attrNameLst>
                                      </p:cBhvr>
                                      <p:to>
                                        <p:strVal val="visible"/>
                                      </p:to>
                                    </p:set>
                                    <p:animEffect transition="in" filter="fade">
                                      <p:cBhvr>
                                        <p:cTn id="36" dur="500"/>
                                        <p:tgtEl>
                                          <p:spTgt spid="2150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3" end="3"/>
                                            </p:txEl>
                                          </p:spTgt>
                                        </p:tgtEl>
                                        <p:attrNameLst>
                                          <p:attrName>style.visibility</p:attrName>
                                        </p:attrNameLst>
                                      </p:cBhvr>
                                      <p:to>
                                        <p:strVal val="visible"/>
                                      </p:to>
                                    </p:set>
                                    <p:animEffect transition="in" filter="fade">
                                      <p:cBhvr>
                                        <p:cTn id="54" dur="500"/>
                                        <p:tgtEl>
                                          <p:spTgt spid="9">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animEffect transition="in" filter="fade">
                                      <p:cBhvr>
                                        <p:cTn id="59" dur="500"/>
                                        <p:tgtEl>
                                          <p:spTgt spid="9">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9">
                                            <p:txEl>
                                              <p:pRg st="5" end="5"/>
                                            </p:txEl>
                                          </p:spTgt>
                                        </p:tgtEl>
                                        <p:attrNameLst>
                                          <p:attrName>style.visibility</p:attrName>
                                        </p:attrNameLst>
                                      </p:cBhvr>
                                      <p:to>
                                        <p:strVal val="visible"/>
                                      </p:to>
                                    </p:set>
                                    <p:animEffect transition="in" filter="fade">
                                      <p:cBhvr>
                                        <p:cTn id="6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50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56100" y="1503363"/>
            <a:ext cx="4248150" cy="407987"/>
          </a:xfrm>
          <a:prstGeom prst="roundRect">
            <a:avLst/>
          </a:prstGeom>
          <a:solidFill>
            <a:schemeClr val="accent6">
              <a:lumMod val="20000"/>
              <a:lumOff val="80000"/>
            </a:schemeClr>
          </a:solidFill>
          <a:ln w="28575">
            <a:noFill/>
          </a:ln>
        </p:spPr>
        <p:txBody>
          <a:bodyPr lIns="504000">
            <a:spAutoFit/>
          </a:bodyPr>
          <a:lstStyle/>
          <a:p>
            <a:pPr eaLnBrk="1" fontAlgn="auto" hangingPunct="1">
              <a:spcBef>
                <a:spcPts val="0"/>
              </a:spcBef>
              <a:spcAft>
                <a:spcPts val="0"/>
              </a:spcAft>
              <a:defRPr/>
            </a:pPr>
            <a:r>
              <a:rPr lang="en-GB" b="1" dirty="0">
                <a:latin typeface="+mn-lt"/>
              </a:rPr>
              <a:t>Let’s be a limpet</a:t>
            </a:r>
            <a:r>
              <a:rPr lang="en-GB" b="1" dirty="0" smtClean="0">
                <a:latin typeface="+mn-lt"/>
              </a:rPr>
              <a:t>!</a:t>
            </a:r>
            <a:endParaRPr lang="en-GB" b="1" dirty="0">
              <a:latin typeface="+mn-lt"/>
            </a:endParaRPr>
          </a:p>
        </p:txBody>
      </p:sp>
      <p:sp useBgFill="1">
        <p:nvSpPr>
          <p:cNvPr id="24" name="Rounded Rectangle 23"/>
          <p:cNvSpPr/>
          <p:nvPr/>
        </p:nvSpPr>
        <p:spPr>
          <a:xfrm>
            <a:off x="539750" y="1473200"/>
            <a:ext cx="41767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9528" y="-681539"/>
            <a:ext cx="446606" cy="391134"/>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9625" y="-809495"/>
            <a:ext cx="446606" cy="391134"/>
          </a:xfrm>
          <a:prstGeom prst="rect">
            <a:avLst/>
          </a:prstGeom>
        </p:spPr>
      </p:pic>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31840" y="-980298"/>
            <a:ext cx="446606" cy="391134"/>
          </a:xfrm>
          <a:prstGeom prst="rect">
            <a:avLst/>
          </a:prstGeom>
        </p:spPr>
      </p:pic>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2544" y="-1019440"/>
            <a:ext cx="400630" cy="350868"/>
          </a:xfrm>
          <a:prstGeom prst="rect">
            <a:avLst/>
          </a:prstGeom>
        </p:spPr>
      </p:pic>
      <p:sp useBgFill="1">
        <p:nvSpPr>
          <p:cNvPr id="19" name="Rectangle 18"/>
          <p:cNvSpPr/>
          <p:nvPr/>
        </p:nvSpPr>
        <p:spPr>
          <a:xfrm>
            <a:off x="575654" y="3401815"/>
            <a:ext cx="4038597" cy="531241"/>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831" y="3501008"/>
            <a:ext cx="3914404" cy="2428108"/>
          </a:xfrm>
          <a:prstGeom prst="rect">
            <a:avLst/>
          </a:prstGeom>
        </p:spPr>
      </p:pic>
      <p:sp>
        <p:nvSpPr>
          <p:cNvPr id="8" name="TextBox 7"/>
          <p:cNvSpPr txBox="1">
            <a:spLocks noChangeArrowheads="1"/>
          </p:cNvSpPr>
          <p:nvPr/>
        </p:nvSpPr>
        <p:spPr bwMode="auto">
          <a:xfrm>
            <a:off x="4910138" y="2093913"/>
            <a:ext cx="369411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marL="342900" indent="-3429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 typeface="Twinkl Sb"/>
              <a:buAutoNum type="arabicPeriod"/>
            </a:pPr>
            <a:r>
              <a:rPr lang="en-GB" altLang="en-US" dirty="0">
                <a:solidFill>
                  <a:schemeClr val="tx1"/>
                </a:solidFill>
              </a:rPr>
              <a:t>Start in all fours.</a:t>
            </a:r>
          </a:p>
          <a:p>
            <a:pPr eaLnBrk="1" hangingPunct="1">
              <a:lnSpc>
                <a:spcPct val="100000"/>
              </a:lnSpc>
              <a:spcBef>
                <a:spcPct val="0"/>
              </a:spcBef>
              <a:buFont typeface="Twinkl Sb"/>
              <a:buAutoNum type="arabicPeriod"/>
            </a:pPr>
            <a:r>
              <a:rPr lang="en-GB" altLang="en-US" dirty="0">
                <a:solidFill>
                  <a:schemeClr val="tx1"/>
                </a:solidFill>
              </a:rPr>
              <a:t>Press your hips back and then press into your hands and feet to lift your hips.</a:t>
            </a:r>
          </a:p>
          <a:p>
            <a:pPr eaLnBrk="1" hangingPunct="1">
              <a:lnSpc>
                <a:spcPct val="100000"/>
              </a:lnSpc>
              <a:spcBef>
                <a:spcPct val="0"/>
              </a:spcBef>
              <a:buFont typeface="Twinkl Sb"/>
              <a:buAutoNum type="arabicPeriod"/>
            </a:pPr>
            <a:r>
              <a:rPr lang="en-GB" altLang="en-US" dirty="0">
                <a:solidFill>
                  <a:schemeClr val="tx1"/>
                </a:solidFill>
              </a:rPr>
              <a:t>Stretch your hips up to the sky to make a nice pointy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limpet </a:t>
            </a:r>
            <a:r>
              <a:rPr lang="en-GB" altLang="en-US" dirty="0">
                <a:solidFill>
                  <a:schemeClr val="tx1"/>
                </a:solidFill>
              </a:rPr>
              <a:t>shell.</a:t>
            </a:r>
          </a:p>
          <a:p>
            <a:pPr eaLnBrk="1" hangingPunct="1">
              <a:lnSpc>
                <a:spcPct val="100000"/>
              </a:lnSpc>
              <a:spcBef>
                <a:spcPct val="0"/>
              </a:spcBef>
              <a:buFont typeface="Twinkl Sb"/>
              <a:buAutoNum type="arabicPeriod"/>
            </a:pPr>
            <a:r>
              <a:rPr lang="en-GB" altLang="en-US" dirty="0">
                <a:solidFill>
                  <a:schemeClr val="tx1"/>
                </a:solidFill>
              </a:rPr>
              <a:t>Keep your head relaxed and keep breathing happily.</a:t>
            </a:r>
          </a:p>
          <a:p>
            <a:pPr eaLnBrk="1" hangingPunct="1">
              <a:lnSpc>
                <a:spcPct val="100000"/>
              </a:lnSpc>
              <a:spcBef>
                <a:spcPct val="0"/>
              </a:spcBef>
              <a:buFont typeface="Twinkl Sb"/>
              <a:buAutoNum type="arabicPeriod"/>
            </a:pPr>
            <a:r>
              <a:rPr lang="en-GB" altLang="en-US" dirty="0">
                <a:solidFill>
                  <a:schemeClr val="tx1"/>
                </a:solidFill>
              </a:rPr>
              <a:t>Now come back to all fours, knees down on the floor.</a:t>
            </a:r>
          </a:p>
          <a:p>
            <a:pPr eaLnBrk="1" hangingPunct="1">
              <a:lnSpc>
                <a:spcPct val="100000"/>
              </a:lnSpc>
              <a:spcBef>
                <a:spcPct val="0"/>
              </a:spcBef>
              <a:buFont typeface="Twinkl Sb"/>
              <a:buAutoNum type="arabicPeriod"/>
            </a:pPr>
            <a:r>
              <a:rPr lang="en-GB" altLang="en-US" dirty="0">
                <a:solidFill>
                  <a:schemeClr val="tx1"/>
                </a:solidFill>
              </a:rPr>
              <a:t>Repeat this pose twice or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three </a:t>
            </a:r>
            <a:r>
              <a:rPr lang="en-GB" altLang="en-US" dirty="0">
                <a:solidFill>
                  <a:schemeClr val="tx1"/>
                </a:solidFill>
              </a:rPr>
              <a:t>times</a:t>
            </a:r>
            <a:r>
              <a:rPr lang="en-GB" altLang="en-US" dirty="0" smtClean="0">
                <a:solidFill>
                  <a:schemeClr val="tx1"/>
                </a:solidFill>
              </a:rPr>
              <a:t>.</a:t>
            </a:r>
            <a:endParaRPr lang="en-GB" altLang="en-US" dirty="0">
              <a:solidFill>
                <a:schemeClr val="tx1"/>
              </a:solidFill>
            </a:endParaRPr>
          </a:p>
        </p:txBody>
      </p:sp>
      <p:sp>
        <p:nvSpPr>
          <p:cNvPr id="22533" name="Title 1"/>
          <p:cNvSpPr>
            <a:spLocks noGrp="1"/>
          </p:cNvSpPr>
          <p:nvPr>
            <p:ph type="title"/>
          </p:nvPr>
        </p:nvSpPr>
        <p:spPr/>
        <p:txBody>
          <a:bodyPr/>
          <a:lstStyle/>
          <a:p>
            <a:r>
              <a:rPr lang="en-GB" altLang="en-US" dirty="0"/>
              <a:t>Limpet</a:t>
            </a:r>
            <a:endParaRPr lang="en-GB" altLang="en-US" dirty="0" smtClean="0"/>
          </a:p>
        </p:txBody>
      </p:sp>
      <p:pic>
        <p:nvPicPr>
          <p:cNvPr id="10" name="Picture 9">
            <a:hlinkClick r:id="rId5" action="ppaction://hlinksldjump"/>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1560" y="3356992"/>
            <a:ext cx="3966787" cy="2588054"/>
          </a:xfrm>
          <a:prstGeom prst="rect">
            <a:avLst/>
          </a:prstGeom>
        </p:spPr>
      </p:pic>
    </p:spTree>
    <p:extLst>
      <p:ext uri="{BB962C8B-B14F-4D97-AF65-F5344CB8AC3E}">
        <p14:creationId xmlns:p14="http://schemas.microsoft.com/office/powerpoint/2010/main" val="1246024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par>
                                <p:cTn id="12" presetID="10" presetClass="exit" presetSubtype="0" fill="hold" nodeType="withEffect">
                                  <p:stCondLst>
                                    <p:cond delay="0"/>
                                  </p:stCondLst>
                                  <p:childTnLst>
                                    <p:animEffect transition="out" filter="fade">
                                      <p:cBhvr>
                                        <p:cTn id="13" dur="2000"/>
                                        <p:tgtEl>
                                          <p:spTgt spid="16"/>
                                        </p:tgtEl>
                                      </p:cBhvr>
                                    </p:animEffect>
                                    <p:set>
                                      <p:cBhvr>
                                        <p:cTn id="14" dur="1" fill="hold">
                                          <p:stCondLst>
                                            <p:cond delay="1999"/>
                                          </p:stCondLst>
                                        </p:cTn>
                                        <p:tgtEl>
                                          <p:spTgt spid="16"/>
                                        </p:tgtEl>
                                        <p:attrNameLst>
                                          <p:attrName>style.visibility</p:attrName>
                                        </p:attrNameLst>
                                      </p:cBhvr>
                                      <p:to>
                                        <p:strVal val="hidden"/>
                                      </p:to>
                                    </p:set>
                                  </p:childTnLst>
                                </p:cTn>
                              </p:par>
                              <p:par>
                                <p:cTn id="15" presetID="26" presetClass="emph" presetSubtype="0" fill="hold" nodeType="withEffect">
                                  <p:stCondLst>
                                    <p:cond delay="0"/>
                                  </p:stCondLst>
                                  <p:childTnLst>
                                    <p:animEffect transition="out" filter="fade">
                                      <p:cBhvr>
                                        <p:cTn id="16" dur="2000" tmFilter="0, 0; .2, .5; .8, .5; 1, 0"/>
                                        <p:tgtEl>
                                          <p:spTgt spid="16"/>
                                        </p:tgtEl>
                                      </p:cBhvr>
                                    </p:animEffect>
                                    <p:animScale>
                                      <p:cBhvr>
                                        <p:cTn id="17" dur="1000" autoRev="1" fill="hold"/>
                                        <p:tgtEl>
                                          <p:spTgt spid="16"/>
                                        </p:tgtEl>
                                      </p:cBhvr>
                                      <p:by x="105000" y="105000"/>
                                    </p:animScale>
                                  </p:childTnLst>
                                </p:cTn>
                              </p:par>
                              <p:par>
                                <p:cTn id="18" presetID="42" presetClass="path" presetSubtype="0" fill="hold" nodeType="withEffect">
                                  <p:stCondLst>
                                    <p:cond delay="0"/>
                                  </p:stCondLst>
                                  <p:childTnLst>
                                    <p:animMotion origin="layout" path="M -4.16667E-6 3.33333E-6 L 0.07431 0.60231 " pathEditMode="relative" rAng="0" ptsTypes="AA">
                                      <p:cBhvr>
                                        <p:cTn id="19" dur="1250" fill="hold"/>
                                        <p:tgtEl>
                                          <p:spTgt spid="20"/>
                                        </p:tgtEl>
                                        <p:attrNameLst>
                                          <p:attrName>ppt_x</p:attrName>
                                          <p:attrName>ppt_y</p:attrName>
                                        </p:attrNameLst>
                                      </p:cBhvr>
                                      <p:rCtr x="3715" y="30116"/>
                                    </p:animMotion>
                                  </p:childTnLst>
                                </p:cTn>
                              </p:par>
                              <p:par>
                                <p:cTn id="20" presetID="8" presetClass="emph" presetSubtype="0" fill="hold" nodeType="withEffect">
                                  <p:stCondLst>
                                    <p:cond delay="0"/>
                                  </p:stCondLst>
                                  <p:childTnLst>
                                    <p:animRot by="21600000">
                                      <p:cBhvr>
                                        <p:cTn id="21" dur="2000" fill="hold"/>
                                        <p:tgtEl>
                                          <p:spTgt spid="20"/>
                                        </p:tgtEl>
                                        <p:attrNameLst>
                                          <p:attrName>r</p:attrName>
                                        </p:attrNameLst>
                                      </p:cBhvr>
                                    </p:animRot>
                                  </p:childTnLst>
                                </p:cTn>
                              </p:par>
                              <p:par>
                                <p:cTn id="22" presetID="42" presetClass="path" presetSubtype="0" fill="hold" nodeType="withEffect">
                                  <p:stCondLst>
                                    <p:cond delay="250"/>
                                  </p:stCondLst>
                                  <p:childTnLst>
                                    <p:animMotion origin="layout" path="M -5.55556E-7 -3.33333E-6 L 0.33872 0.6544 " pathEditMode="relative" rAng="0" ptsTypes="AA">
                                      <p:cBhvr>
                                        <p:cTn id="23" dur="1250" fill="hold"/>
                                        <p:tgtEl>
                                          <p:spTgt spid="23"/>
                                        </p:tgtEl>
                                        <p:attrNameLst>
                                          <p:attrName>ppt_x</p:attrName>
                                          <p:attrName>ppt_y</p:attrName>
                                        </p:attrNameLst>
                                      </p:cBhvr>
                                      <p:rCtr x="16927" y="32708"/>
                                    </p:animMotion>
                                  </p:childTnLst>
                                </p:cTn>
                              </p:par>
                              <p:par>
                                <p:cTn id="24" presetID="8" presetClass="emph" presetSubtype="0" fill="hold" nodeType="withEffect">
                                  <p:stCondLst>
                                    <p:cond delay="250"/>
                                  </p:stCondLst>
                                  <p:childTnLst>
                                    <p:animRot by="21600000">
                                      <p:cBhvr>
                                        <p:cTn id="25" dur="2000" fill="hold"/>
                                        <p:tgtEl>
                                          <p:spTgt spid="2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500"/>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500"/>
                                        <p:tgtEl>
                                          <p:spTgt spid="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Effect transition="in" filter="fade">
                                      <p:cBhvr>
                                        <p:cTn id="44" dur="500"/>
                                        <p:tgtEl>
                                          <p:spTgt spid="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500"/>
                                        <p:tgtEl>
                                          <p:spTgt spid="8">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xEl>
                                              <p:pRg st="5" end="5"/>
                                            </p:txEl>
                                          </p:spTgt>
                                        </p:tgtEl>
                                        <p:attrNameLst>
                                          <p:attrName>style.visibility</p:attrName>
                                        </p:attrNameLst>
                                      </p:cBhvr>
                                      <p:to>
                                        <p:strVal val="visible"/>
                                      </p:to>
                                    </p:set>
                                    <p:animEffect transition="in" filter="fade">
                                      <p:cBhvr>
                                        <p:cTn id="54" dur="500"/>
                                        <p:tgtEl>
                                          <p:spTgt spid="8">
                                            <p:txEl>
                                              <p:pRg st="5" end="5"/>
                                            </p:txEl>
                                          </p:spTgt>
                                        </p:tgtEl>
                                      </p:cBhvr>
                                    </p:animEffect>
                                  </p:childTnLst>
                                </p:cTn>
                              </p:par>
                              <p:par>
                                <p:cTn id="55" presetID="42" presetClass="path" presetSubtype="0" fill="hold" nodeType="withEffect">
                                  <p:stCondLst>
                                    <p:cond delay="5000"/>
                                  </p:stCondLst>
                                  <p:childTnLst>
                                    <p:animMotion origin="layout" path="M -1.94444E-6 3.33333E-6 L -0.08073 0.62106 " pathEditMode="relative" rAng="0" ptsTypes="AA">
                                      <p:cBhvr>
                                        <p:cTn id="56" dur="1250" fill="hold"/>
                                        <p:tgtEl>
                                          <p:spTgt spid="21"/>
                                        </p:tgtEl>
                                        <p:attrNameLst>
                                          <p:attrName>ppt_x</p:attrName>
                                          <p:attrName>ppt_y</p:attrName>
                                        </p:attrNameLst>
                                      </p:cBhvr>
                                      <p:rCtr x="-4045" y="31042"/>
                                    </p:animMotion>
                                  </p:childTnLst>
                                </p:cTn>
                              </p:par>
                              <p:par>
                                <p:cTn id="57" presetID="8" presetClass="emph" presetSubtype="0" fill="hold" nodeType="withEffect">
                                  <p:stCondLst>
                                    <p:cond delay="5000"/>
                                  </p:stCondLst>
                                  <p:childTnLst>
                                    <p:animRot by="21600000">
                                      <p:cBhvr>
                                        <p:cTn id="58" dur="20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le 9"/>
          <p:cNvSpPr/>
          <p:nvPr/>
        </p:nvSpPr>
        <p:spPr bwMode="auto">
          <a:xfrm>
            <a:off x="539750" y="1473200"/>
            <a:ext cx="8064500" cy="4827588"/>
          </a:xfrm>
          <a:prstGeom prst="roundRect">
            <a:avLst>
              <a:gd name="adj" fmla="val 4820"/>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3" name="Title 1"/>
          <p:cNvSpPr>
            <a:spLocks noGrp="1"/>
          </p:cNvSpPr>
          <p:nvPr>
            <p:ph type="title"/>
          </p:nvPr>
        </p:nvSpPr>
        <p:spPr/>
        <p:txBody>
          <a:bodyPr/>
          <a:lstStyle/>
          <a:p>
            <a:r>
              <a:rPr lang="en-GB" altLang="en-US" dirty="0"/>
              <a:t>Limpet</a:t>
            </a:r>
            <a:endParaRPr lang="en-GB" altLang="en-US" dirty="0" smtClean="0"/>
          </a:p>
        </p:txBody>
      </p:sp>
      <p:grpSp>
        <p:nvGrpSpPr>
          <p:cNvPr id="20484" name="Group 14"/>
          <p:cNvGrpSpPr>
            <a:grpSpLocks/>
          </p:cNvGrpSpPr>
          <p:nvPr/>
        </p:nvGrpSpPr>
        <p:grpSpPr bwMode="auto">
          <a:xfrm>
            <a:off x="8101013" y="1541463"/>
            <a:ext cx="431800" cy="431800"/>
            <a:chOff x="8100392" y="1540868"/>
            <a:chExt cx="432048" cy="432048"/>
          </a:xfrm>
        </p:grpSpPr>
        <p:sp>
          <p:nvSpPr>
            <p:cNvPr id="13" name="Oval 12">
              <a:hlinkClick r:id="rId2" action="ppaction://hlinksldjump"/>
            </p:cNvPr>
            <p:cNvSpPr/>
            <p:nvPr/>
          </p:nvSpPr>
          <p:spPr>
            <a:xfrm>
              <a:off x="8100392" y="1540868"/>
              <a:ext cx="432048" cy="432048"/>
            </a:xfrm>
            <a:prstGeom prst="ellipse">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Multiply 13">
              <a:hlinkClick r:id="rId3" action="ppaction://hlinksldjump"/>
            </p:cNvPr>
            <p:cNvSpPr/>
            <p:nvPr/>
          </p:nvSpPr>
          <p:spPr>
            <a:xfrm>
              <a:off x="8144868" y="1585344"/>
              <a:ext cx="343097" cy="343097"/>
            </a:xfrm>
            <a:prstGeom prst="mathMultipl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8615" y="1757363"/>
            <a:ext cx="6646769" cy="4336558"/>
          </a:xfrm>
          <a:prstGeom prst="rect">
            <a:avLst/>
          </a:prstGeom>
        </p:spPr>
      </p:pic>
    </p:spTree>
    <p:extLst>
      <p:ext uri="{BB962C8B-B14F-4D97-AF65-F5344CB8AC3E}">
        <p14:creationId xmlns:p14="http://schemas.microsoft.com/office/powerpoint/2010/main" val="69973421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ounded Rectangle 7"/>
          <p:cNvSpPr/>
          <p:nvPr/>
        </p:nvSpPr>
        <p:spPr>
          <a:xfrm>
            <a:off x="539750" y="1473200"/>
            <a:ext cx="41767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07" name="Title 1"/>
          <p:cNvSpPr>
            <a:spLocks noGrp="1"/>
          </p:cNvSpPr>
          <p:nvPr>
            <p:ph type="title"/>
          </p:nvPr>
        </p:nvSpPr>
        <p:spPr/>
        <p:txBody>
          <a:bodyPr/>
          <a:lstStyle/>
          <a:p>
            <a:r>
              <a:rPr lang="en-GB" altLang="en-US" dirty="0"/>
              <a:t>Fish</a:t>
            </a:r>
            <a:endParaRPr lang="en-GB" altLang="en-US" dirty="0" smtClean="0"/>
          </a:p>
        </p:txBody>
      </p:sp>
      <p:sp>
        <p:nvSpPr>
          <p:cNvPr id="9" name="TextBox 8"/>
          <p:cNvSpPr txBox="1">
            <a:spLocks noChangeArrowheads="1"/>
          </p:cNvSpPr>
          <p:nvPr/>
        </p:nvSpPr>
        <p:spPr bwMode="auto">
          <a:xfrm>
            <a:off x="4716463" y="1473200"/>
            <a:ext cx="3671887"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8000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None/>
            </a:pPr>
            <a:r>
              <a:rPr lang="en-GB" dirty="0"/>
              <a:t>Things we need to know before we do the pose:</a:t>
            </a:r>
          </a:p>
          <a:p>
            <a:pPr eaLnBrk="1" hangingPunct="1">
              <a:lnSpc>
                <a:spcPct val="100000"/>
              </a:lnSpc>
              <a:spcBef>
                <a:spcPct val="0"/>
              </a:spcBef>
              <a:buFontTx/>
              <a:buNone/>
            </a:pPr>
            <a:endParaRPr lang="en-GB" altLang="en-US" dirty="0" smtClean="0">
              <a:solidFill>
                <a:schemeClr val="tx1"/>
              </a:solidFill>
            </a:endParaRPr>
          </a:p>
          <a:p>
            <a:pPr marL="285750" indent="-285750" eaLnBrk="1" hangingPunct="1">
              <a:lnSpc>
                <a:spcPct val="100000"/>
              </a:lnSpc>
              <a:spcBef>
                <a:spcPct val="0"/>
              </a:spcBef>
            </a:pPr>
            <a:r>
              <a:rPr lang="en-GB" altLang="en-US" dirty="0">
                <a:solidFill>
                  <a:schemeClr val="tx1"/>
                </a:solidFill>
              </a:rPr>
              <a:t>This pose gives you a lovely back bend</a:t>
            </a:r>
            <a:r>
              <a:rPr lang="en-GB" altLang="en-US" dirty="0" smtClean="0">
                <a:solidFill>
                  <a:schemeClr val="tx1"/>
                </a:solidFill>
              </a:rPr>
              <a:t>.</a:t>
            </a:r>
          </a:p>
          <a:p>
            <a:pPr marL="285750" indent="-285750" eaLnBrk="1" hangingPunct="1">
              <a:lnSpc>
                <a:spcPct val="100000"/>
              </a:lnSpc>
              <a:spcBef>
                <a:spcPct val="0"/>
              </a:spcBef>
            </a:pPr>
            <a:r>
              <a:rPr lang="en-GB" altLang="en-US" dirty="0">
                <a:solidFill>
                  <a:schemeClr val="tx1"/>
                </a:solidFill>
              </a:rPr>
              <a:t>If it feels uncomfortable at any point, make your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waves </a:t>
            </a:r>
            <a:r>
              <a:rPr lang="en-GB" altLang="en-US" dirty="0">
                <a:solidFill>
                  <a:schemeClr val="tx1"/>
                </a:solidFill>
              </a:rPr>
              <a:t>smaller</a:t>
            </a:r>
            <a:r>
              <a:rPr lang="en-GB" altLang="en-US" dirty="0" smtClean="0">
                <a:solidFill>
                  <a:schemeClr val="tx1"/>
                </a:solidFill>
              </a:rPr>
              <a:t>.</a:t>
            </a:r>
            <a:endParaRPr lang="en-GB" altLang="en-US" dirty="0">
              <a:solidFill>
                <a:schemeClr val="tx1"/>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218589">
            <a:off x="-2683707" y="3909839"/>
            <a:ext cx="1879789" cy="838521"/>
          </a:xfrm>
          <a:prstGeom prst="rect">
            <a:avLst/>
          </a:prstGeom>
        </p:spPr>
      </p:pic>
      <p:sp useBgFill="1">
        <p:nvSpPr>
          <p:cNvPr id="11" name="Rectangle 10"/>
          <p:cNvSpPr/>
          <p:nvPr/>
        </p:nvSpPr>
        <p:spPr>
          <a:xfrm>
            <a:off x="571500" y="3397250"/>
            <a:ext cx="4121944" cy="1792758"/>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0" y="4842211"/>
            <a:ext cx="4032448" cy="1041447"/>
          </a:xfrm>
          <a:prstGeom prst="rect">
            <a:avLst/>
          </a:prstGeom>
        </p:spPr>
      </p:pic>
    </p:spTree>
    <p:extLst>
      <p:ext uri="{BB962C8B-B14F-4D97-AF65-F5344CB8AC3E}">
        <p14:creationId xmlns:p14="http://schemas.microsoft.com/office/powerpoint/2010/main" val="369865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26000" decel="59000" fill="hold" nodeType="withEffect">
                                  <p:stCondLst>
                                    <p:cond delay="0"/>
                                  </p:stCondLst>
                                  <p:childTnLst>
                                    <p:animMotion origin="layout" path="M -5E-6 -0.00532 L 0.17657 -0.18542 C 0.21303 -0.22569 0.26858 -0.24676 0.32605 -0.24676 C 0.39237 -0.24676 0.44462 -0.22569 0.4816 -0.18542 L 0.65921 -0.00532 " pathEditMode="relative" rAng="0" ptsTypes="AAAAA">
                                      <p:cBhvr>
                                        <p:cTn id="6" dur="3000" fill="hold"/>
                                        <p:tgtEl>
                                          <p:spTgt spid="4"/>
                                        </p:tgtEl>
                                        <p:attrNameLst>
                                          <p:attrName>ppt_x</p:attrName>
                                          <p:attrName>ppt_y</p:attrName>
                                        </p:attrNameLst>
                                      </p:cBhvr>
                                      <p:rCtr x="32951" y="-12083"/>
                                    </p:animMotion>
                                  </p:childTnLst>
                                </p:cTn>
                              </p:par>
                              <p:par>
                                <p:cTn id="7" presetID="8" presetClass="emph" presetSubtype="0" fill="hold" nodeType="withEffect">
                                  <p:stCondLst>
                                    <p:cond delay="0"/>
                                  </p:stCondLst>
                                  <p:childTnLst>
                                    <p:animRot by="10800000">
                                      <p:cBhvr>
                                        <p:cTn id="8" dur="7000" fill="hold"/>
                                        <p:tgtEl>
                                          <p:spTgt spid="4"/>
                                        </p:tgtEl>
                                        <p:attrNameLst>
                                          <p:attrName>r</p:attrName>
                                        </p:attrNameLst>
                                      </p:cBhvr>
                                    </p:animRot>
                                  </p:childTnLst>
                                </p:cTn>
                              </p:par>
                              <p:par>
                                <p:cTn id="9" presetID="1" presetClass="exit" presetSubtype="0" fill="hold" nodeType="withEffect">
                                  <p:stCondLst>
                                    <p:cond delay="218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7000"/>
                            </p:stCondLst>
                            <p:childTnLst>
                              <p:par>
                                <p:cTn id="12" presetID="10" presetClass="entr" presetSubtype="0" fill="hold"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56100" y="1503363"/>
            <a:ext cx="4248150" cy="407987"/>
          </a:xfrm>
          <a:prstGeom prst="roundRect">
            <a:avLst/>
          </a:prstGeom>
          <a:solidFill>
            <a:schemeClr val="accent6">
              <a:lumMod val="20000"/>
              <a:lumOff val="80000"/>
            </a:schemeClr>
          </a:solidFill>
          <a:ln w="28575">
            <a:noFill/>
          </a:ln>
        </p:spPr>
        <p:txBody>
          <a:bodyPr lIns="504000">
            <a:spAutoFit/>
          </a:bodyPr>
          <a:lstStyle/>
          <a:p>
            <a:pPr eaLnBrk="1" fontAlgn="auto" hangingPunct="1">
              <a:spcBef>
                <a:spcPts val="0"/>
              </a:spcBef>
              <a:spcAft>
                <a:spcPts val="0"/>
              </a:spcAft>
              <a:defRPr/>
            </a:pPr>
            <a:r>
              <a:rPr lang="en-GB" b="1" dirty="0">
                <a:latin typeface="+mn-lt"/>
              </a:rPr>
              <a:t>Let’s be a fish! </a:t>
            </a:r>
          </a:p>
        </p:txBody>
      </p:sp>
      <p:sp useBgFill="1">
        <p:nvSpPr>
          <p:cNvPr id="9" name="Rounded Rectangle 8"/>
          <p:cNvSpPr/>
          <p:nvPr/>
        </p:nvSpPr>
        <p:spPr>
          <a:xfrm>
            <a:off x="539750" y="1473200"/>
            <a:ext cx="41767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7483900">
            <a:off x="563669" y="3915190"/>
            <a:ext cx="1392856" cy="621314"/>
          </a:xfrm>
          <a:prstGeom prst="rect">
            <a:avLst/>
          </a:prstGeom>
        </p:spPr>
      </p:pic>
      <p:sp useBgFill="1">
        <p:nvSpPr>
          <p:cNvPr id="12" name="Rectangle 11"/>
          <p:cNvSpPr/>
          <p:nvPr/>
        </p:nvSpPr>
        <p:spPr>
          <a:xfrm>
            <a:off x="611560" y="3389073"/>
            <a:ext cx="4032448" cy="2305826"/>
          </a:xfrm>
          <a:prstGeom prst="rect">
            <a:avLst/>
          </a:prstGeom>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0" y="4842211"/>
            <a:ext cx="4032448" cy="1041447"/>
          </a:xfrm>
          <a:prstGeom prst="rect">
            <a:avLst/>
          </a:prstGeom>
        </p:spPr>
      </p:pic>
      <p:pic>
        <p:nvPicPr>
          <p:cNvPr id="3" name="Picture 2">
            <a:hlinkClick r:id="rId4" action="ppaction://hlinksldjump"/>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9405" y="4843184"/>
            <a:ext cx="4032449" cy="1356590"/>
          </a:xfrm>
          <a:prstGeom prst="rect">
            <a:avLst/>
          </a:prstGeom>
        </p:spPr>
      </p:pic>
      <p:sp>
        <p:nvSpPr>
          <p:cNvPr id="8" name="TextBox 7"/>
          <p:cNvSpPr txBox="1">
            <a:spLocks noChangeArrowheads="1"/>
          </p:cNvSpPr>
          <p:nvPr/>
        </p:nvSpPr>
        <p:spPr bwMode="auto">
          <a:xfrm>
            <a:off x="4910138" y="2093913"/>
            <a:ext cx="369411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marL="342900" indent="-3429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 typeface="Twinkl Sb"/>
              <a:buAutoNum type="arabicPeriod"/>
            </a:pPr>
            <a:r>
              <a:rPr lang="en-GB" altLang="en-US" dirty="0">
                <a:solidFill>
                  <a:schemeClr val="tx1"/>
                </a:solidFill>
              </a:rPr>
              <a:t>Lie comfortably on your back.</a:t>
            </a:r>
          </a:p>
          <a:p>
            <a:pPr eaLnBrk="1" hangingPunct="1">
              <a:lnSpc>
                <a:spcPct val="100000"/>
              </a:lnSpc>
              <a:spcBef>
                <a:spcPct val="0"/>
              </a:spcBef>
              <a:buFont typeface="Twinkl Sb"/>
              <a:buAutoNum type="arabicPeriod"/>
            </a:pPr>
            <a:r>
              <a:rPr lang="en-GB" altLang="en-US" dirty="0">
                <a:solidFill>
                  <a:schemeClr val="tx1"/>
                </a:solidFill>
              </a:rPr>
              <a:t>Stretch your feet away.</a:t>
            </a:r>
          </a:p>
          <a:p>
            <a:pPr eaLnBrk="1" hangingPunct="1">
              <a:lnSpc>
                <a:spcPct val="100000"/>
              </a:lnSpc>
              <a:spcBef>
                <a:spcPct val="0"/>
              </a:spcBef>
              <a:buFont typeface="Twinkl Sb"/>
              <a:buAutoNum type="arabicPeriod"/>
            </a:pPr>
            <a:r>
              <a:rPr lang="en-GB" altLang="en-US" dirty="0">
                <a:solidFill>
                  <a:schemeClr val="tx1"/>
                </a:solidFill>
              </a:rPr>
              <a:t>Press down with your elbows to lift your back and shoulders off the floor.</a:t>
            </a:r>
          </a:p>
          <a:p>
            <a:pPr eaLnBrk="1" hangingPunct="1">
              <a:lnSpc>
                <a:spcPct val="100000"/>
              </a:lnSpc>
              <a:spcBef>
                <a:spcPct val="0"/>
              </a:spcBef>
              <a:buFont typeface="Twinkl Sb"/>
              <a:buAutoNum type="arabicPeriod"/>
            </a:pPr>
            <a:r>
              <a:rPr lang="en-GB" altLang="en-US" dirty="0">
                <a:solidFill>
                  <a:schemeClr val="tx1"/>
                </a:solidFill>
              </a:rPr>
              <a:t>Keep your head rested </a:t>
            </a:r>
            <a:r>
              <a:rPr lang="en-GB" altLang="en-US" dirty="0" smtClean="0">
                <a:solidFill>
                  <a:schemeClr val="tx1"/>
                </a:solidFill>
              </a:rPr>
              <a:t>down but </a:t>
            </a:r>
            <a:r>
              <a:rPr lang="en-GB" altLang="en-US" dirty="0">
                <a:solidFill>
                  <a:schemeClr val="tx1"/>
                </a:solidFill>
              </a:rPr>
              <a:t>look back if it feels good.</a:t>
            </a:r>
          </a:p>
          <a:p>
            <a:pPr eaLnBrk="1" hangingPunct="1">
              <a:lnSpc>
                <a:spcPct val="100000"/>
              </a:lnSpc>
              <a:spcBef>
                <a:spcPct val="0"/>
              </a:spcBef>
              <a:buFont typeface="Twinkl Sb"/>
              <a:buAutoNum type="arabicPeriod"/>
            </a:pPr>
            <a:r>
              <a:rPr lang="en-GB" altLang="en-US" dirty="0">
                <a:solidFill>
                  <a:schemeClr val="tx1"/>
                </a:solidFill>
              </a:rPr>
              <a:t>Keep steady, even </a:t>
            </a:r>
            <a:r>
              <a:rPr lang="en-GB" altLang="en-US" dirty="0" smtClean="0">
                <a:solidFill>
                  <a:schemeClr val="tx1"/>
                </a:solidFill>
              </a:rPr>
              <a:t>breathing and </a:t>
            </a:r>
            <a:r>
              <a:rPr lang="en-GB" altLang="en-US" dirty="0">
                <a:solidFill>
                  <a:schemeClr val="tx1"/>
                </a:solidFill>
              </a:rPr>
              <a:t>enjoy being a fish!</a:t>
            </a:r>
          </a:p>
          <a:p>
            <a:pPr eaLnBrk="1" hangingPunct="1">
              <a:lnSpc>
                <a:spcPct val="100000"/>
              </a:lnSpc>
              <a:spcBef>
                <a:spcPct val="0"/>
              </a:spcBef>
              <a:buFont typeface="Twinkl Sb"/>
              <a:buAutoNum type="arabicPeriod"/>
            </a:pPr>
            <a:r>
              <a:rPr lang="en-GB" altLang="en-US" dirty="0">
                <a:solidFill>
                  <a:schemeClr val="tx1"/>
                </a:solidFill>
              </a:rPr>
              <a:t>Now come back to lying flat on the floor.</a:t>
            </a:r>
          </a:p>
          <a:p>
            <a:pPr eaLnBrk="1" hangingPunct="1">
              <a:lnSpc>
                <a:spcPct val="100000"/>
              </a:lnSpc>
              <a:spcBef>
                <a:spcPct val="0"/>
              </a:spcBef>
              <a:buFont typeface="Twinkl Sb"/>
              <a:buAutoNum type="arabicPeriod"/>
            </a:pPr>
            <a:r>
              <a:rPr lang="en-GB" altLang="en-US" dirty="0">
                <a:solidFill>
                  <a:schemeClr val="tx1"/>
                </a:solidFill>
              </a:rPr>
              <a:t>Repeat this pose twice or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three times</a:t>
            </a:r>
            <a:r>
              <a:rPr lang="en-GB" altLang="en-US" dirty="0">
                <a:solidFill>
                  <a:schemeClr val="tx1"/>
                </a:solidFill>
              </a:rPr>
              <a:t>.</a:t>
            </a:r>
          </a:p>
        </p:txBody>
      </p:sp>
      <p:sp>
        <p:nvSpPr>
          <p:cNvPr id="22533" name="Title 1"/>
          <p:cNvSpPr>
            <a:spLocks noGrp="1"/>
          </p:cNvSpPr>
          <p:nvPr>
            <p:ph type="title"/>
          </p:nvPr>
        </p:nvSpPr>
        <p:spPr/>
        <p:txBody>
          <a:bodyPr/>
          <a:lstStyle/>
          <a:p>
            <a:r>
              <a:rPr lang="en-GB" altLang="en-US" dirty="0" smtClean="0"/>
              <a:t>Fish</a:t>
            </a:r>
          </a:p>
        </p:txBody>
      </p:sp>
    </p:spTree>
    <p:extLst>
      <p:ext uri="{BB962C8B-B14F-4D97-AF65-F5344CB8AC3E}">
        <p14:creationId xmlns:p14="http://schemas.microsoft.com/office/powerpoint/2010/main" val="48431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par>
                                <p:cTn id="12" presetID="10" presetClass="exit" presetSubtype="0" fill="hold" nodeType="withEffect">
                                  <p:stCondLst>
                                    <p:cond delay="0"/>
                                  </p:stCondLst>
                                  <p:childTnLst>
                                    <p:animEffect transition="out" filter="fade">
                                      <p:cBhvr>
                                        <p:cTn id="13" dur="2000"/>
                                        <p:tgtEl>
                                          <p:spTgt spid="10"/>
                                        </p:tgtEl>
                                      </p:cBhvr>
                                    </p:animEffect>
                                    <p:set>
                                      <p:cBhvr>
                                        <p:cTn id="14" dur="1" fill="hold">
                                          <p:stCondLst>
                                            <p:cond delay="1999"/>
                                          </p:stCondLst>
                                        </p:cTn>
                                        <p:tgtEl>
                                          <p:spTgt spid="10"/>
                                        </p:tgtEl>
                                        <p:attrNameLst>
                                          <p:attrName>style.visibility</p:attrName>
                                        </p:attrNameLst>
                                      </p:cBhvr>
                                      <p:to>
                                        <p:strVal val="hidden"/>
                                      </p:to>
                                    </p:set>
                                  </p:childTnLst>
                                </p:cTn>
                              </p:par>
                              <p:par>
                                <p:cTn id="15" presetID="26" presetClass="emph" presetSubtype="0" fill="hold" nodeType="withEffect">
                                  <p:stCondLst>
                                    <p:cond delay="0"/>
                                  </p:stCondLst>
                                  <p:childTnLst>
                                    <p:animEffect transition="out" filter="fade">
                                      <p:cBhvr>
                                        <p:cTn id="16" dur="2000" tmFilter="0, 0; .2, .5; .8, .5; 1, 0"/>
                                        <p:tgtEl>
                                          <p:spTgt spid="10"/>
                                        </p:tgtEl>
                                      </p:cBhvr>
                                    </p:animEffect>
                                    <p:animScale>
                                      <p:cBhvr>
                                        <p:cTn id="17" dur="1000" autoRev="1" fill="hold"/>
                                        <p:tgtEl>
                                          <p:spTgt spid="10"/>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par>
                                <p:cTn id="23" presetID="64" presetClass="path" presetSubtype="0" accel="50000" decel="50000" fill="hold" nodeType="withEffect">
                                  <p:stCondLst>
                                    <p:cond delay="0"/>
                                  </p:stCondLst>
                                  <p:childTnLst>
                                    <p:animMotion origin="layout" path="M 0.2665 0.01343 L 0.2757 -0.10578 " pathEditMode="relative" rAng="0" ptsTypes="AA">
                                      <p:cBhvr>
                                        <p:cTn id="24" dur="2000" fill="hold"/>
                                        <p:tgtEl>
                                          <p:spTgt spid="16"/>
                                        </p:tgtEl>
                                        <p:attrNameLst>
                                          <p:attrName>ppt_x</p:attrName>
                                          <p:attrName>ppt_y</p:attrName>
                                        </p:attrNameLst>
                                      </p:cBhvr>
                                      <p:rCtr x="451" y="-5972"/>
                                    </p:animMotion>
                                  </p:childTnLst>
                                </p:cTn>
                              </p:par>
                              <p:par>
                                <p:cTn id="25" presetID="32" presetClass="emph" presetSubtype="0" repeatCount="indefinite" fill="hold" nodeType="withEffect">
                                  <p:stCondLst>
                                    <p:cond delay="0"/>
                                  </p:stCondLst>
                                  <p:childTnLst>
                                    <p:animRot by="120000">
                                      <p:cBhvr>
                                        <p:cTn id="26" dur="500" fill="hold">
                                          <p:stCondLst>
                                            <p:cond delay="0"/>
                                          </p:stCondLst>
                                        </p:cTn>
                                        <p:tgtEl>
                                          <p:spTgt spid="16"/>
                                        </p:tgtEl>
                                        <p:attrNameLst>
                                          <p:attrName>r</p:attrName>
                                        </p:attrNameLst>
                                      </p:cBhvr>
                                    </p:animRot>
                                    <p:animRot by="-240000">
                                      <p:cBhvr>
                                        <p:cTn id="27" dur="1000" fill="hold">
                                          <p:stCondLst>
                                            <p:cond delay="1000"/>
                                          </p:stCondLst>
                                        </p:cTn>
                                        <p:tgtEl>
                                          <p:spTgt spid="16"/>
                                        </p:tgtEl>
                                        <p:attrNameLst>
                                          <p:attrName>r</p:attrName>
                                        </p:attrNameLst>
                                      </p:cBhvr>
                                    </p:animRot>
                                    <p:animRot by="240000">
                                      <p:cBhvr>
                                        <p:cTn id="28" dur="1000" fill="hold">
                                          <p:stCondLst>
                                            <p:cond delay="2000"/>
                                          </p:stCondLst>
                                        </p:cTn>
                                        <p:tgtEl>
                                          <p:spTgt spid="16"/>
                                        </p:tgtEl>
                                        <p:attrNameLst>
                                          <p:attrName>r</p:attrName>
                                        </p:attrNameLst>
                                      </p:cBhvr>
                                    </p:animRot>
                                    <p:animRot by="-240000">
                                      <p:cBhvr>
                                        <p:cTn id="29" dur="1000" fill="hold">
                                          <p:stCondLst>
                                            <p:cond delay="3000"/>
                                          </p:stCondLst>
                                        </p:cTn>
                                        <p:tgtEl>
                                          <p:spTgt spid="16"/>
                                        </p:tgtEl>
                                        <p:attrNameLst>
                                          <p:attrName>r</p:attrName>
                                        </p:attrNameLst>
                                      </p:cBhvr>
                                    </p:animRot>
                                    <p:animRot by="120000">
                                      <p:cBhvr>
                                        <p:cTn id="30" dur="1000" fill="hold">
                                          <p:stCondLst>
                                            <p:cond delay="4000"/>
                                          </p:stCondLst>
                                        </p:cTn>
                                        <p:tgtEl>
                                          <p:spTgt spid="1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fade">
                                      <p:cBhvr>
                                        <p:cTn id="40" dur="5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500"/>
                                        <p:tgtEl>
                                          <p:spTgt spid="8">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4" end="4"/>
                                            </p:txEl>
                                          </p:spTgt>
                                        </p:tgtEl>
                                        <p:attrNameLst>
                                          <p:attrName>style.visibility</p:attrName>
                                        </p:attrNameLst>
                                      </p:cBhvr>
                                      <p:to>
                                        <p:strVal val="visible"/>
                                      </p:to>
                                    </p:set>
                                    <p:animEffect transition="in" filter="fade">
                                      <p:cBhvr>
                                        <p:cTn id="50" dur="500"/>
                                        <p:tgtEl>
                                          <p:spTgt spid="8">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Effect transition="in" filter="fade">
                                      <p:cBhvr>
                                        <p:cTn id="55" dur="500"/>
                                        <p:tgtEl>
                                          <p:spTgt spid="8">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8">
                                            <p:txEl>
                                              <p:pRg st="6" end="6"/>
                                            </p:txEl>
                                          </p:spTgt>
                                        </p:tgtEl>
                                        <p:attrNameLst>
                                          <p:attrName>style.visibility</p:attrName>
                                        </p:attrNameLst>
                                      </p:cBhvr>
                                      <p:to>
                                        <p:strVal val="visible"/>
                                      </p:to>
                                    </p:set>
                                  </p:childTnLst>
                                </p:cTn>
                              </p:par>
                              <p:par>
                                <p:cTn id="60" presetID="42" presetClass="path" presetSubtype="0" accel="50000" decel="50000" fill="hold" nodeType="withEffect">
                                  <p:stCondLst>
                                    <p:cond delay="0"/>
                                  </p:stCondLst>
                                  <p:childTnLst>
                                    <p:animMotion origin="layout" path="M 0.2757 -0.10578 L 0.2665 0.01343 " pathEditMode="relative" rAng="0" ptsTypes="AA">
                                      <p:cBhvr>
                                        <p:cTn id="61" dur="2000" fill="hold"/>
                                        <p:tgtEl>
                                          <p:spTgt spid="16"/>
                                        </p:tgtEl>
                                        <p:attrNameLst>
                                          <p:attrName>ppt_x</p:attrName>
                                          <p:attrName>ppt_y</p:attrName>
                                        </p:attrNameLst>
                                      </p:cBhvr>
                                      <p:rCtr x="-469"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le 9"/>
          <p:cNvSpPr/>
          <p:nvPr/>
        </p:nvSpPr>
        <p:spPr bwMode="auto">
          <a:xfrm>
            <a:off x="539750" y="1473200"/>
            <a:ext cx="8064500" cy="4827588"/>
          </a:xfrm>
          <a:prstGeom prst="roundRect">
            <a:avLst>
              <a:gd name="adj" fmla="val 4820"/>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3" name="Title 1"/>
          <p:cNvSpPr>
            <a:spLocks noGrp="1"/>
          </p:cNvSpPr>
          <p:nvPr>
            <p:ph type="title"/>
          </p:nvPr>
        </p:nvSpPr>
        <p:spPr/>
        <p:txBody>
          <a:bodyPr/>
          <a:lstStyle/>
          <a:p>
            <a:r>
              <a:rPr lang="en-GB" altLang="en-US" dirty="0"/>
              <a:t>Fish</a:t>
            </a:r>
            <a:endParaRPr lang="en-GB" altLang="en-US" dirty="0" smtClean="0"/>
          </a:p>
        </p:txBody>
      </p:sp>
      <p:grpSp>
        <p:nvGrpSpPr>
          <p:cNvPr id="20484" name="Group 14"/>
          <p:cNvGrpSpPr>
            <a:grpSpLocks/>
          </p:cNvGrpSpPr>
          <p:nvPr/>
        </p:nvGrpSpPr>
        <p:grpSpPr bwMode="auto">
          <a:xfrm>
            <a:off x="8101013" y="1541463"/>
            <a:ext cx="431800" cy="431800"/>
            <a:chOff x="8100392" y="1540868"/>
            <a:chExt cx="432048" cy="432048"/>
          </a:xfrm>
        </p:grpSpPr>
        <p:sp>
          <p:nvSpPr>
            <p:cNvPr id="13" name="Oval 12">
              <a:hlinkClick r:id="rId2" action="ppaction://hlinksldjump"/>
            </p:cNvPr>
            <p:cNvSpPr/>
            <p:nvPr/>
          </p:nvSpPr>
          <p:spPr>
            <a:xfrm>
              <a:off x="8100392" y="1540868"/>
              <a:ext cx="432048" cy="432048"/>
            </a:xfrm>
            <a:prstGeom prst="ellipse">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Multiply 13">
              <a:hlinkClick r:id="rId3" action="ppaction://hlinksldjump"/>
            </p:cNvPr>
            <p:cNvSpPr/>
            <p:nvPr/>
          </p:nvSpPr>
          <p:spPr>
            <a:xfrm>
              <a:off x="8144868" y="1585344"/>
              <a:ext cx="343097" cy="343097"/>
            </a:xfrm>
            <a:prstGeom prst="mathMultipl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514" y="2860154"/>
            <a:ext cx="7590971" cy="2553743"/>
          </a:xfrm>
          <a:prstGeom prst="rect">
            <a:avLst/>
          </a:prstGeom>
        </p:spPr>
      </p:pic>
    </p:spTree>
    <p:extLst>
      <p:ext uri="{BB962C8B-B14F-4D97-AF65-F5344CB8AC3E}">
        <p14:creationId xmlns:p14="http://schemas.microsoft.com/office/powerpoint/2010/main" val="193016865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ounded Rectangle 11"/>
          <p:cNvSpPr/>
          <p:nvPr/>
        </p:nvSpPr>
        <p:spPr>
          <a:xfrm>
            <a:off x="539750" y="1473200"/>
            <a:ext cx="39608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79" name="Title 1"/>
          <p:cNvSpPr>
            <a:spLocks noGrp="1"/>
          </p:cNvSpPr>
          <p:nvPr>
            <p:ph type="title"/>
          </p:nvPr>
        </p:nvSpPr>
        <p:spPr/>
        <p:txBody>
          <a:bodyPr/>
          <a:lstStyle/>
          <a:p>
            <a:r>
              <a:rPr lang="en-GB" altLang="en-US" dirty="0"/>
              <a:t>Puffin</a:t>
            </a:r>
            <a:endParaRPr lang="en-GB" altLang="en-US" dirty="0" smtClean="0"/>
          </a:p>
        </p:txBody>
      </p:sp>
      <p:sp>
        <p:nvSpPr>
          <p:cNvPr id="9" name="TextBox 8"/>
          <p:cNvSpPr txBox="1">
            <a:spLocks noChangeArrowheads="1"/>
          </p:cNvSpPr>
          <p:nvPr/>
        </p:nvSpPr>
        <p:spPr bwMode="auto">
          <a:xfrm>
            <a:off x="4438650" y="1473200"/>
            <a:ext cx="39497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8000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None/>
            </a:pPr>
            <a:r>
              <a:rPr lang="en-GB" dirty="0"/>
              <a:t>Things we need to know before we do the pose:</a:t>
            </a:r>
          </a:p>
          <a:p>
            <a:pPr eaLnBrk="1" hangingPunct="1">
              <a:lnSpc>
                <a:spcPct val="100000"/>
              </a:lnSpc>
              <a:spcBef>
                <a:spcPct val="0"/>
              </a:spcBef>
              <a:buFontTx/>
              <a:buNone/>
            </a:pPr>
            <a:endParaRPr lang="en-GB" altLang="en-US" dirty="0">
              <a:solidFill>
                <a:schemeClr val="tx1"/>
              </a:solidFill>
            </a:endParaRPr>
          </a:p>
          <a:p>
            <a:pPr marL="285750" indent="-285750" eaLnBrk="1" hangingPunct="1">
              <a:lnSpc>
                <a:spcPct val="100000"/>
              </a:lnSpc>
              <a:spcBef>
                <a:spcPct val="0"/>
              </a:spcBef>
            </a:pPr>
            <a:r>
              <a:rPr lang="en-GB" altLang="en-US" dirty="0">
                <a:solidFill>
                  <a:schemeClr val="tx1"/>
                </a:solidFill>
              </a:rPr>
              <a:t>This pose will help you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to </a:t>
            </a:r>
            <a:r>
              <a:rPr lang="en-GB" altLang="en-US" dirty="0">
                <a:solidFill>
                  <a:schemeClr val="tx1"/>
                </a:solidFill>
              </a:rPr>
              <a:t>balance.</a:t>
            </a:r>
          </a:p>
          <a:p>
            <a:pPr marL="285750" indent="-285750" eaLnBrk="1" hangingPunct="1">
              <a:lnSpc>
                <a:spcPct val="100000"/>
              </a:lnSpc>
              <a:spcBef>
                <a:spcPct val="0"/>
              </a:spcBef>
            </a:pPr>
            <a:endParaRPr lang="en-GB" altLang="en-US" dirty="0">
              <a:solidFill>
                <a:schemeClr val="tx1"/>
              </a:solidFill>
            </a:endParaRPr>
          </a:p>
          <a:p>
            <a:pPr marL="285750" indent="-285750" eaLnBrk="1" hangingPunct="1">
              <a:lnSpc>
                <a:spcPct val="100000"/>
              </a:lnSpc>
              <a:spcBef>
                <a:spcPct val="0"/>
              </a:spcBef>
            </a:pPr>
            <a:r>
              <a:rPr lang="en-GB" altLang="en-US" dirty="0">
                <a:solidFill>
                  <a:schemeClr val="tx1"/>
                </a:solidFill>
              </a:rPr>
              <a:t>Puffins make sure they have space for their wings.</a:t>
            </a:r>
          </a:p>
          <a:p>
            <a:pPr marL="285750" indent="-285750" eaLnBrk="1" hangingPunct="1">
              <a:lnSpc>
                <a:spcPct val="100000"/>
              </a:lnSpc>
              <a:spcBef>
                <a:spcPct val="0"/>
              </a:spcBef>
            </a:pPr>
            <a:endParaRPr lang="en-GB" altLang="en-US" dirty="0">
              <a:solidFill>
                <a:schemeClr val="tx1"/>
              </a:solidFill>
            </a:endParaRPr>
          </a:p>
          <a:p>
            <a:pPr marL="285750" indent="-285750" eaLnBrk="1" hangingPunct="1">
              <a:lnSpc>
                <a:spcPct val="100000"/>
              </a:lnSpc>
              <a:spcBef>
                <a:spcPct val="0"/>
              </a:spcBef>
            </a:pPr>
            <a:r>
              <a:rPr lang="en-GB" altLang="en-US" dirty="0">
                <a:solidFill>
                  <a:schemeClr val="tx1"/>
                </a:solidFill>
              </a:rPr>
              <a:t>If you are wobbly, bring both feet on to the ground.</a:t>
            </a:r>
          </a:p>
          <a:p>
            <a:pPr marL="285750" indent="-285750" eaLnBrk="1" hangingPunct="1">
              <a:lnSpc>
                <a:spcPct val="100000"/>
              </a:lnSpc>
              <a:spcBef>
                <a:spcPct val="0"/>
              </a:spcBef>
            </a:pPr>
            <a:endParaRPr lang="en-GB" altLang="en-US" dirty="0">
              <a:solidFill>
                <a:schemeClr val="tx1"/>
              </a:solidFill>
            </a:endParaRPr>
          </a:p>
          <a:p>
            <a:pPr marL="285750" indent="-285750" eaLnBrk="1" hangingPunct="1">
              <a:lnSpc>
                <a:spcPct val="100000"/>
              </a:lnSpc>
              <a:spcBef>
                <a:spcPct val="0"/>
              </a:spcBef>
            </a:pPr>
            <a:r>
              <a:rPr lang="en-GB" altLang="en-US" dirty="0">
                <a:solidFill>
                  <a:schemeClr val="tx1"/>
                </a:solidFill>
              </a:rPr>
              <a:t>Start with both feet on the ground and feel steady.</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849" y="2452158"/>
            <a:ext cx="3701415" cy="3640667"/>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0564" y="4990272"/>
            <a:ext cx="1153024" cy="1318453"/>
          </a:xfrm>
          <a:prstGeom prst="rect">
            <a:avLst/>
          </a:prstGeom>
        </p:spPr>
      </p:pic>
    </p:spTree>
    <p:extLst>
      <p:ext uri="{BB962C8B-B14F-4D97-AF65-F5344CB8AC3E}">
        <p14:creationId xmlns:p14="http://schemas.microsoft.com/office/powerpoint/2010/main" val="23930698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decel="2500" fill="hold" nodeType="withEffect" p14:presetBounceEnd="2000">
                                      <p:stCondLst>
                                        <p:cond delay="0"/>
                                      </p:stCondLst>
                                      <p:childTnLst>
                                        <p:animMotion origin="layout" path="M 0.01597 -0.01505 L 0.4585 -0.03588 " pathEditMode="relative" rAng="0" ptsTypes="AA" p14:bounceEnd="2000">
                                          <p:cBhvr>
                                            <p:cTn id="6" dur="2000" fill="hold"/>
                                            <p:tgtEl>
                                              <p:spTgt spid="3"/>
                                            </p:tgtEl>
                                            <p:attrNameLst>
                                              <p:attrName>ppt_x</p:attrName>
                                              <p:attrName>ppt_y</p:attrName>
                                            </p:attrNameLst>
                                          </p:cBhvr>
                                          <p:rCtr x="22118" y="-1042"/>
                                        </p:animMotion>
                                      </p:childTnLst>
                                    </p:cTn>
                                  </p:par>
                                  <p:par>
                                    <p:cTn id="7" presetID="32" presetClass="emph" presetSubtype="0" repeatCount="2000" fill="hold" nodeType="withEffect">
                                      <p:stCondLst>
                                        <p:cond delay="0"/>
                                      </p:stCondLst>
                                      <p:childTnLst>
                                        <p:animRot by="120000">
                                          <p:cBhvr>
                                            <p:cTn id="8" dur="175" fill="hold">
                                              <p:stCondLst>
                                                <p:cond delay="0"/>
                                              </p:stCondLst>
                                            </p:cTn>
                                            <p:tgtEl>
                                              <p:spTgt spid="3"/>
                                            </p:tgtEl>
                                            <p:attrNameLst>
                                              <p:attrName>r</p:attrName>
                                            </p:attrNameLst>
                                          </p:cBhvr>
                                        </p:animRot>
                                        <p:animRot by="-240000">
                                          <p:cBhvr>
                                            <p:cTn id="9" dur="350" fill="hold">
                                              <p:stCondLst>
                                                <p:cond delay="350"/>
                                              </p:stCondLst>
                                            </p:cTn>
                                            <p:tgtEl>
                                              <p:spTgt spid="3"/>
                                            </p:tgtEl>
                                            <p:attrNameLst>
                                              <p:attrName>r</p:attrName>
                                            </p:attrNameLst>
                                          </p:cBhvr>
                                        </p:animRot>
                                        <p:animRot by="240000">
                                          <p:cBhvr>
                                            <p:cTn id="10" dur="350" fill="hold">
                                              <p:stCondLst>
                                                <p:cond delay="700"/>
                                              </p:stCondLst>
                                            </p:cTn>
                                            <p:tgtEl>
                                              <p:spTgt spid="3"/>
                                            </p:tgtEl>
                                            <p:attrNameLst>
                                              <p:attrName>r</p:attrName>
                                            </p:attrNameLst>
                                          </p:cBhvr>
                                        </p:animRot>
                                        <p:animRot by="-240000">
                                          <p:cBhvr>
                                            <p:cTn id="11" dur="350" fill="hold">
                                              <p:stCondLst>
                                                <p:cond delay="1050"/>
                                              </p:stCondLst>
                                            </p:cTn>
                                            <p:tgtEl>
                                              <p:spTgt spid="3"/>
                                            </p:tgtEl>
                                            <p:attrNameLst>
                                              <p:attrName>r</p:attrName>
                                            </p:attrNameLst>
                                          </p:cBhvr>
                                        </p:animRot>
                                        <p:animRot by="120000">
                                          <p:cBhvr>
                                            <p:cTn id="12" dur="350" fill="hold">
                                              <p:stCondLst>
                                                <p:cond delay="1400"/>
                                              </p:stCondLst>
                                            </p:cTn>
                                            <p:tgtEl>
                                              <p:spTgt spid="3"/>
                                            </p:tgtEl>
                                            <p:attrNameLst>
                                              <p:attrName>r</p:attrName>
                                            </p:attrNameLst>
                                          </p:cBhvr>
                                        </p:animRot>
                                      </p:childTnLst>
                                    </p:cTn>
                                  </p:par>
                                  <p:par>
                                    <p:cTn id="13" presetID="10" presetClass="entr" presetSubtype="0" fill="hold" nodeType="withEffect">
                                      <p:stCondLst>
                                        <p:cond delay="225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Effect transition="in" filter="fade">
                                          <p:cBhvr>
                                            <p:cTn id="30" dur="500"/>
                                            <p:tgtEl>
                                              <p:spTgt spid="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decel="2500" fill="hold" nodeType="withEffect">
                                      <p:stCondLst>
                                        <p:cond delay="0"/>
                                      </p:stCondLst>
                                      <p:childTnLst>
                                        <p:animMotion origin="layout" path="M 0.01597 -0.01505 L 0.4585 -0.03588 " pathEditMode="relative" rAng="0" ptsTypes="AA">
                                          <p:cBhvr>
                                            <p:cTn id="6" dur="2000" fill="hold"/>
                                            <p:tgtEl>
                                              <p:spTgt spid="3"/>
                                            </p:tgtEl>
                                            <p:attrNameLst>
                                              <p:attrName>ppt_x</p:attrName>
                                              <p:attrName>ppt_y</p:attrName>
                                            </p:attrNameLst>
                                          </p:cBhvr>
                                          <p:rCtr x="22118" y="-1042"/>
                                        </p:animMotion>
                                      </p:childTnLst>
                                    </p:cTn>
                                  </p:par>
                                  <p:par>
                                    <p:cTn id="7" presetID="32" presetClass="emph" presetSubtype="0" repeatCount="2000" fill="hold" nodeType="withEffect">
                                      <p:stCondLst>
                                        <p:cond delay="0"/>
                                      </p:stCondLst>
                                      <p:childTnLst>
                                        <p:animRot by="120000">
                                          <p:cBhvr>
                                            <p:cTn id="8" dur="175" fill="hold">
                                              <p:stCondLst>
                                                <p:cond delay="0"/>
                                              </p:stCondLst>
                                            </p:cTn>
                                            <p:tgtEl>
                                              <p:spTgt spid="3"/>
                                            </p:tgtEl>
                                            <p:attrNameLst>
                                              <p:attrName>r</p:attrName>
                                            </p:attrNameLst>
                                          </p:cBhvr>
                                        </p:animRot>
                                        <p:animRot by="-240000">
                                          <p:cBhvr>
                                            <p:cTn id="9" dur="350" fill="hold">
                                              <p:stCondLst>
                                                <p:cond delay="350"/>
                                              </p:stCondLst>
                                            </p:cTn>
                                            <p:tgtEl>
                                              <p:spTgt spid="3"/>
                                            </p:tgtEl>
                                            <p:attrNameLst>
                                              <p:attrName>r</p:attrName>
                                            </p:attrNameLst>
                                          </p:cBhvr>
                                        </p:animRot>
                                        <p:animRot by="240000">
                                          <p:cBhvr>
                                            <p:cTn id="10" dur="350" fill="hold">
                                              <p:stCondLst>
                                                <p:cond delay="700"/>
                                              </p:stCondLst>
                                            </p:cTn>
                                            <p:tgtEl>
                                              <p:spTgt spid="3"/>
                                            </p:tgtEl>
                                            <p:attrNameLst>
                                              <p:attrName>r</p:attrName>
                                            </p:attrNameLst>
                                          </p:cBhvr>
                                        </p:animRot>
                                        <p:animRot by="-240000">
                                          <p:cBhvr>
                                            <p:cTn id="11" dur="350" fill="hold">
                                              <p:stCondLst>
                                                <p:cond delay="1050"/>
                                              </p:stCondLst>
                                            </p:cTn>
                                            <p:tgtEl>
                                              <p:spTgt spid="3"/>
                                            </p:tgtEl>
                                            <p:attrNameLst>
                                              <p:attrName>r</p:attrName>
                                            </p:attrNameLst>
                                          </p:cBhvr>
                                        </p:animRot>
                                        <p:animRot by="120000">
                                          <p:cBhvr>
                                            <p:cTn id="12" dur="350" fill="hold">
                                              <p:stCondLst>
                                                <p:cond delay="1400"/>
                                              </p:stCondLst>
                                            </p:cTn>
                                            <p:tgtEl>
                                              <p:spTgt spid="3"/>
                                            </p:tgtEl>
                                            <p:attrNameLst>
                                              <p:attrName>r</p:attrName>
                                            </p:attrNameLst>
                                          </p:cBhvr>
                                        </p:animRot>
                                      </p:childTnLst>
                                    </p:cTn>
                                  </p:par>
                                  <p:par>
                                    <p:cTn id="13" presetID="10" presetClass="entr" presetSubtype="0" fill="hold" nodeType="withEffect">
                                      <p:stCondLst>
                                        <p:cond delay="225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6" end="6"/>
                                                </p:txEl>
                                              </p:spTgt>
                                            </p:tgtEl>
                                            <p:attrNameLst>
                                              <p:attrName>style.visibility</p:attrName>
                                            </p:attrNameLst>
                                          </p:cBhvr>
                                          <p:to>
                                            <p:strVal val="visible"/>
                                          </p:to>
                                        </p:set>
                                        <p:animEffect transition="in" filter="fade">
                                          <p:cBhvr>
                                            <p:cTn id="30" dur="500"/>
                                            <p:tgtEl>
                                              <p:spTgt spid="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charRg st="191" end="243"/>
                                                </p:txEl>
                                              </p:spTgt>
                                            </p:tgtEl>
                                            <p:attrNameLst>
                                              <p:attrName>style.visibility</p:attrName>
                                            </p:attrNameLst>
                                          </p:cBhvr>
                                          <p:to>
                                            <p:strVal val="visible"/>
                                          </p:to>
                                        </p:set>
                                        <p:animEffect transition="in" filter="fade">
                                          <p:cBhvr>
                                            <p:cTn id="35" dur="500"/>
                                            <p:tgtEl>
                                              <p:spTgt spid="9">
                                                <p:txEl>
                                                  <p:charRg st="191" end="2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7175" y="1503363"/>
            <a:ext cx="4537075" cy="407987"/>
          </a:xfrm>
          <a:prstGeom prst="roundRect">
            <a:avLst/>
          </a:prstGeom>
          <a:solidFill>
            <a:schemeClr val="accent6">
              <a:lumMod val="20000"/>
              <a:lumOff val="80000"/>
            </a:schemeClr>
          </a:solidFill>
          <a:ln w="28575">
            <a:noFill/>
          </a:ln>
        </p:spPr>
        <p:txBody>
          <a:bodyPr lIns="504000">
            <a:spAutoFit/>
          </a:bodyPr>
          <a:lstStyle/>
          <a:p>
            <a:pPr eaLnBrk="1" fontAlgn="auto" hangingPunct="1">
              <a:spcBef>
                <a:spcPts val="0"/>
              </a:spcBef>
              <a:spcAft>
                <a:spcPts val="0"/>
              </a:spcAft>
              <a:defRPr/>
            </a:pPr>
            <a:r>
              <a:rPr lang="en-GB" b="1" dirty="0">
                <a:latin typeface="+mn-lt"/>
              </a:rPr>
              <a:t>Let’s be a puffin! </a:t>
            </a:r>
          </a:p>
        </p:txBody>
      </p:sp>
      <p:sp useBgFill="1">
        <p:nvSpPr>
          <p:cNvPr id="9" name="Rounded Rectangle 8"/>
          <p:cNvSpPr/>
          <p:nvPr/>
        </p:nvSpPr>
        <p:spPr>
          <a:xfrm>
            <a:off x="539750" y="1473200"/>
            <a:ext cx="39608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849" y="2452158"/>
            <a:ext cx="3701415" cy="3640667"/>
          </a:xfrm>
          <a:prstGeom prst="rect">
            <a:avLst/>
          </a:prstGeom>
        </p:spPr>
      </p:pic>
      <p:sp>
        <p:nvSpPr>
          <p:cNvPr id="7" name="TextBox 6"/>
          <p:cNvSpPr txBox="1">
            <a:spLocks noChangeArrowheads="1"/>
          </p:cNvSpPr>
          <p:nvPr/>
        </p:nvSpPr>
        <p:spPr bwMode="auto">
          <a:xfrm>
            <a:off x="4572000" y="2093913"/>
            <a:ext cx="40322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marL="342900" indent="-3429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 typeface="Twinkl Sb"/>
              <a:buAutoNum type="arabicPeriod"/>
            </a:pPr>
            <a:r>
              <a:rPr lang="en-GB" altLang="en-US" dirty="0">
                <a:solidFill>
                  <a:schemeClr val="tx1"/>
                </a:solidFill>
              </a:rPr>
              <a:t>Take one foot up behind you so it’s close by your hips or bottom.</a:t>
            </a:r>
          </a:p>
          <a:p>
            <a:pPr eaLnBrk="1" hangingPunct="1">
              <a:lnSpc>
                <a:spcPct val="100000"/>
              </a:lnSpc>
              <a:spcBef>
                <a:spcPct val="0"/>
              </a:spcBef>
              <a:buFont typeface="Twinkl Sb"/>
              <a:buAutoNum type="arabicPeriod"/>
            </a:pPr>
            <a:r>
              <a:rPr lang="en-GB" altLang="en-US" dirty="0">
                <a:solidFill>
                  <a:schemeClr val="tx1"/>
                </a:solidFill>
              </a:rPr>
              <a:t>Take your hand, on the same side, behind you and hold on to your ankle or let your leg float.</a:t>
            </a:r>
          </a:p>
          <a:p>
            <a:pPr eaLnBrk="1" hangingPunct="1">
              <a:lnSpc>
                <a:spcPct val="100000"/>
              </a:lnSpc>
              <a:spcBef>
                <a:spcPct val="0"/>
              </a:spcBef>
              <a:buFont typeface="Twinkl Sb"/>
              <a:buAutoNum type="arabicPeriod"/>
            </a:pPr>
            <a:r>
              <a:rPr lang="en-GB" altLang="en-US" dirty="0">
                <a:solidFill>
                  <a:schemeClr val="tx1"/>
                </a:solidFill>
              </a:rPr>
              <a:t>Keep steady.</a:t>
            </a:r>
          </a:p>
          <a:p>
            <a:pPr eaLnBrk="1" hangingPunct="1">
              <a:lnSpc>
                <a:spcPct val="100000"/>
              </a:lnSpc>
              <a:spcBef>
                <a:spcPct val="0"/>
              </a:spcBef>
              <a:buFont typeface="Twinkl Sb"/>
              <a:buAutoNum type="arabicPeriod"/>
            </a:pPr>
            <a:r>
              <a:rPr lang="en-GB" altLang="en-US" dirty="0">
                <a:solidFill>
                  <a:schemeClr val="tx1"/>
                </a:solidFill>
              </a:rPr>
              <a:t>Stretch your free hand high out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in </a:t>
            </a:r>
            <a:r>
              <a:rPr lang="en-GB" altLang="en-US" dirty="0">
                <a:solidFill>
                  <a:schemeClr val="tx1"/>
                </a:solidFill>
              </a:rPr>
              <a:t>front.</a:t>
            </a:r>
          </a:p>
          <a:p>
            <a:pPr eaLnBrk="1" hangingPunct="1">
              <a:lnSpc>
                <a:spcPct val="100000"/>
              </a:lnSpc>
              <a:spcBef>
                <a:spcPct val="0"/>
              </a:spcBef>
              <a:buFont typeface="Twinkl Sb"/>
              <a:buAutoNum type="arabicPeriod"/>
            </a:pPr>
            <a:r>
              <a:rPr lang="en-GB" altLang="en-US" dirty="0">
                <a:solidFill>
                  <a:schemeClr val="tx1"/>
                </a:solidFill>
              </a:rPr>
              <a:t>Keep breathing easily.</a:t>
            </a:r>
          </a:p>
          <a:p>
            <a:pPr eaLnBrk="1" hangingPunct="1">
              <a:lnSpc>
                <a:spcPct val="100000"/>
              </a:lnSpc>
              <a:spcBef>
                <a:spcPct val="0"/>
              </a:spcBef>
              <a:buFont typeface="Twinkl Sb"/>
              <a:buAutoNum type="arabicPeriod"/>
            </a:pPr>
            <a:r>
              <a:rPr lang="en-GB" altLang="en-US" dirty="0">
                <a:solidFill>
                  <a:schemeClr val="tx1"/>
                </a:solidFill>
              </a:rPr>
              <a:t>Now bring both feet down on the ground again.</a:t>
            </a:r>
          </a:p>
          <a:p>
            <a:pPr eaLnBrk="1" hangingPunct="1">
              <a:lnSpc>
                <a:spcPct val="100000"/>
              </a:lnSpc>
              <a:spcBef>
                <a:spcPct val="0"/>
              </a:spcBef>
              <a:buFont typeface="Twinkl Sb"/>
              <a:buAutoNum type="arabicPeriod"/>
            </a:pPr>
            <a:r>
              <a:rPr lang="en-GB" altLang="en-US" dirty="0">
                <a:solidFill>
                  <a:schemeClr val="tx1"/>
                </a:solidFill>
              </a:rPr>
              <a:t>Repeat this pose twice or three times on each </a:t>
            </a:r>
            <a:r>
              <a:rPr lang="en-GB" altLang="en-US" dirty="0" smtClean="0">
                <a:solidFill>
                  <a:schemeClr val="tx1"/>
                </a:solidFill>
              </a:rPr>
              <a:t>side.</a:t>
            </a:r>
          </a:p>
        </p:txBody>
      </p:sp>
      <p:sp>
        <p:nvSpPr>
          <p:cNvPr id="25605" name="Title 1"/>
          <p:cNvSpPr>
            <a:spLocks noGrp="1"/>
          </p:cNvSpPr>
          <p:nvPr>
            <p:ph type="title"/>
          </p:nvPr>
        </p:nvSpPr>
        <p:spPr/>
        <p:txBody>
          <a:bodyPr/>
          <a:lstStyle/>
          <a:p>
            <a:r>
              <a:rPr lang="en-GB" altLang="en-US" dirty="0"/>
              <a:t>Puffin</a:t>
            </a:r>
            <a:endParaRPr lang="en-GB" altLang="en-US" dirty="0" smtClean="0"/>
          </a:p>
        </p:txBody>
      </p:sp>
      <p:pic>
        <p:nvPicPr>
          <p:cNvPr id="3" name="Picture 2">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423" y="2427169"/>
            <a:ext cx="3682266" cy="3625969"/>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01745" y="4748971"/>
            <a:ext cx="1153024" cy="1318453"/>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07379" flipH="1">
            <a:off x="3181692" y="4743892"/>
            <a:ext cx="1153024" cy="1318453"/>
          </a:xfrm>
          <a:prstGeom prst="rect">
            <a:avLst/>
          </a:prstGeom>
        </p:spPr>
      </p:pic>
    </p:spTree>
    <p:extLst>
      <p:ext uri="{BB962C8B-B14F-4D97-AF65-F5344CB8AC3E}">
        <p14:creationId xmlns:p14="http://schemas.microsoft.com/office/powerpoint/2010/main" val="2156475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par>
                                <p:cTn id="12" presetID="10" presetClass="exit" presetSubtype="0" fill="hold" nodeType="withEffect">
                                  <p:stCondLst>
                                    <p:cond delay="0"/>
                                  </p:stCondLst>
                                  <p:childTnLst>
                                    <p:animEffect transition="out" filter="fade">
                                      <p:cBhvr>
                                        <p:cTn id="13" dur="2000"/>
                                        <p:tgtEl>
                                          <p:spTgt spid="12"/>
                                        </p:tgtEl>
                                      </p:cBhvr>
                                    </p:animEffect>
                                    <p:set>
                                      <p:cBhvr>
                                        <p:cTn id="14" dur="1" fill="hold">
                                          <p:stCondLst>
                                            <p:cond delay="1999"/>
                                          </p:stCondLst>
                                        </p:cTn>
                                        <p:tgtEl>
                                          <p:spTgt spid="12"/>
                                        </p:tgtEl>
                                        <p:attrNameLst>
                                          <p:attrName>style.visibility</p:attrName>
                                        </p:attrNameLst>
                                      </p:cBhvr>
                                      <p:to>
                                        <p:strVal val="hidden"/>
                                      </p:to>
                                    </p:set>
                                  </p:childTnLst>
                                </p:cTn>
                              </p:par>
                              <p:par>
                                <p:cTn id="15" presetID="26" presetClass="emph" presetSubtype="0" fill="hold" nodeType="withEffect">
                                  <p:stCondLst>
                                    <p:cond delay="0"/>
                                  </p:stCondLst>
                                  <p:childTnLst>
                                    <p:animEffect transition="out" filter="fade">
                                      <p:cBhvr>
                                        <p:cTn id="16" dur="2000" tmFilter="0, 0; .2, .5; .8, .5; 1, 0"/>
                                        <p:tgtEl>
                                          <p:spTgt spid="12"/>
                                        </p:tgtEl>
                                      </p:cBhvr>
                                    </p:animEffect>
                                    <p:animScale>
                                      <p:cBhvr>
                                        <p:cTn id="17" dur="1000" autoRev="1" fill="hold"/>
                                        <p:tgtEl>
                                          <p:spTgt spid="12"/>
                                        </p:tgtEl>
                                      </p:cBhvr>
                                      <p:by x="105000" y="105000"/>
                                    </p:animScale>
                                  </p:childTnLst>
                                </p:cTn>
                              </p:par>
                              <p:par>
                                <p:cTn id="18" presetID="10" presetClass="exit" presetSubtype="0" fill="hold" nodeType="withEffect">
                                  <p:stCondLst>
                                    <p:cond delay="1250"/>
                                  </p:stCondLst>
                                  <p:childTnLst>
                                    <p:animEffect transition="out" filter="fade">
                                      <p:cBhvr>
                                        <p:cTn id="19" dur="750"/>
                                        <p:tgtEl>
                                          <p:spTgt spid="10"/>
                                        </p:tgtEl>
                                      </p:cBhvr>
                                    </p:animEffect>
                                    <p:set>
                                      <p:cBhvr>
                                        <p:cTn id="20" dur="1" fill="hold">
                                          <p:stCondLst>
                                            <p:cond delay="749"/>
                                          </p:stCondLst>
                                        </p:cTn>
                                        <p:tgtEl>
                                          <p:spTgt spid="10"/>
                                        </p:tgtEl>
                                        <p:attrNameLst>
                                          <p:attrName>style.visibility</p:attrName>
                                        </p:attrNameLst>
                                      </p:cBhvr>
                                      <p:to>
                                        <p:strVal val="hidden"/>
                                      </p:to>
                                    </p:set>
                                  </p:childTnLst>
                                </p:cTn>
                              </p:par>
                              <p:par>
                                <p:cTn id="21" presetID="10" presetClass="entr" presetSubtype="0" fill="hold" nodeType="withEffect">
                                  <p:stCondLst>
                                    <p:cond delay="1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childTnLst>
                                </p:cTn>
                              </p:par>
                            </p:childTnLst>
                          </p:cTn>
                        </p:par>
                        <p:par>
                          <p:cTn id="24" fill="hold">
                            <p:stCondLst>
                              <p:cond delay="3000"/>
                            </p:stCondLst>
                            <p:childTnLst>
                              <p:par>
                                <p:cTn id="25" presetID="32" presetClass="emph" presetSubtype="0" fill="hold" nodeType="afterEffect">
                                  <p:stCondLst>
                                    <p:cond delay="0"/>
                                  </p:stCondLst>
                                  <p:childTnLst>
                                    <p:animRot by="120000">
                                      <p:cBhvr>
                                        <p:cTn id="26" dur="100" fill="hold">
                                          <p:stCondLst>
                                            <p:cond delay="0"/>
                                          </p:stCondLst>
                                        </p:cTn>
                                        <p:tgtEl>
                                          <p:spTgt spid="13"/>
                                        </p:tgtEl>
                                        <p:attrNameLst>
                                          <p:attrName>r</p:attrName>
                                        </p:attrNameLst>
                                      </p:cBhvr>
                                    </p:animRot>
                                    <p:animRot by="-240000">
                                      <p:cBhvr>
                                        <p:cTn id="27" dur="200" fill="hold">
                                          <p:stCondLst>
                                            <p:cond delay="200"/>
                                          </p:stCondLst>
                                        </p:cTn>
                                        <p:tgtEl>
                                          <p:spTgt spid="13"/>
                                        </p:tgtEl>
                                        <p:attrNameLst>
                                          <p:attrName>r</p:attrName>
                                        </p:attrNameLst>
                                      </p:cBhvr>
                                    </p:animRot>
                                    <p:animRot by="240000">
                                      <p:cBhvr>
                                        <p:cTn id="28" dur="200" fill="hold">
                                          <p:stCondLst>
                                            <p:cond delay="400"/>
                                          </p:stCondLst>
                                        </p:cTn>
                                        <p:tgtEl>
                                          <p:spTgt spid="13"/>
                                        </p:tgtEl>
                                        <p:attrNameLst>
                                          <p:attrName>r</p:attrName>
                                        </p:attrNameLst>
                                      </p:cBhvr>
                                    </p:animRot>
                                    <p:animRot by="-240000">
                                      <p:cBhvr>
                                        <p:cTn id="29" dur="200" fill="hold">
                                          <p:stCondLst>
                                            <p:cond delay="600"/>
                                          </p:stCondLst>
                                        </p:cTn>
                                        <p:tgtEl>
                                          <p:spTgt spid="13"/>
                                        </p:tgtEl>
                                        <p:attrNameLst>
                                          <p:attrName>r</p:attrName>
                                        </p:attrNameLst>
                                      </p:cBhvr>
                                    </p:animRot>
                                    <p:animRot by="120000">
                                      <p:cBhvr>
                                        <p:cTn id="30" dur="200" fill="hold">
                                          <p:stCondLst>
                                            <p:cond delay="800"/>
                                          </p:stCondLst>
                                        </p:cTn>
                                        <p:tgtEl>
                                          <p:spTgt spid="13"/>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fade">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fade">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500"/>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fade">
                                      <p:cBhvr>
                                        <p:cTn id="55" dur="500"/>
                                        <p:tgtEl>
                                          <p:spTgt spid="7">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Effect transition="in" filter="fade">
                                      <p:cBhvr>
                                        <p:cTn id="60" dur="500"/>
                                        <p:tgtEl>
                                          <p:spTgt spid="7">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23850" y="188913"/>
            <a:ext cx="2160588" cy="2160587"/>
          </a:xfrm>
          <a:prstGeom prst="ellipse">
            <a:avLst/>
          </a:prstGeom>
          <a:solidFill>
            <a:schemeClr val="accent5"/>
          </a:solidFill>
          <a:ln w="28575">
            <a:solidFill>
              <a:schemeClr val="accent5">
                <a:lumMod val="50000"/>
              </a:schemeClr>
            </a:solidFill>
          </a:ln>
        </p:spPr>
        <p:txBody>
          <a:bodyPr lIns="36000" tIns="36000" rIns="36000" bIns="36000" anchor="ctr"/>
          <a:lstStyle/>
          <a:p>
            <a:pPr algn="ctr" eaLnBrk="1" fontAlgn="auto" hangingPunct="1">
              <a:spcBef>
                <a:spcPts val="0"/>
              </a:spcBef>
              <a:spcAft>
                <a:spcPts val="0"/>
              </a:spcAft>
              <a:defRPr/>
            </a:pPr>
            <a:r>
              <a:rPr lang="en-GB" b="1" dirty="0">
                <a:solidFill>
                  <a:schemeClr val="bg1"/>
                </a:solidFill>
                <a:latin typeface="+mn-lt"/>
              </a:rPr>
              <a:t>Can you find </a:t>
            </a:r>
            <a:r>
              <a:rPr lang="en-GB" b="1" dirty="0" smtClean="0">
                <a:solidFill>
                  <a:schemeClr val="bg1"/>
                </a:solidFill>
                <a:latin typeface="+mn-lt"/>
              </a:rPr>
              <a:t>five </a:t>
            </a:r>
            <a:r>
              <a:rPr lang="en-GB" b="1" dirty="0">
                <a:solidFill>
                  <a:schemeClr val="bg1"/>
                </a:solidFill>
                <a:latin typeface="+mn-lt"/>
              </a:rPr>
              <a:t>animals that live at the coast?</a:t>
            </a:r>
          </a:p>
        </p:txBody>
      </p:sp>
      <p:sp>
        <p:nvSpPr>
          <p:cNvPr id="4" name="TextBox 3"/>
          <p:cNvSpPr txBox="1"/>
          <p:nvPr/>
        </p:nvSpPr>
        <p:spPr>
          <a:xfrm>
            <a:off x="3492500" y="1557338"/>
            <a:ext cx="2159000" cy="2159000"/>
          </a:xfrm>
          <a:prstGeom prst="ellipse">
            <a:avLst/>
          </a:prstGeom>
          <a:solidFill>
            <a:schemeClr val="accent6"/>
          </a:solidFill>
          <a:ln w="28575">
            <a:solidFill>
              <a:srgbClr val="BB8400"/>
            </a:solidFill>
          </a:ln>
        </p:spPr>
        <p:txBody>
          <a:bodyPr lIns="36000" tIns="36000" rIns="36000" bIns="36000" anchor="ctr"/>
          <a:lstStyle/>
          <a:p>
            <a:pPr algn="ctr" eaLnBrk="1" fontAlgn="auto" hangingPunct="1">
              <a:spcBef>
                <a:spcPts val="0"/>
              </a:spcBef>
              <a:spcAft>
                <a:spcPts val="0"/>
              </a:spcAft>
              <a:defRPr/>
            </a:pPr>
            <a:r>
              <a:rPr lang="en-GB" b="1" dirty="0">
                <a:solidFill>
                  <a:schemeClr val="bg1"/>
                </a:solidFill>
                <a:latin typeface="+mn-lt"/>
              </a:rPr>
              <a:t>What will we find on our journey to the coast?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le 9"/>
          <p:cNvSpPr/>
          <p:nvPr/>
        </p:nvSpPr>
        <p:spPr bwMode="auto">
          <a:xfrm>
            <a:off x="539750" y="1473200"/>
            <a:ext cx="8064500" cy="4827588"/>
          </a:xfrm>
          <a:prstGeom prst="roundRect">
            <a:avLst>
              <a:gd name="adj" fmla="val 4820"/>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3" name="Title 1"/>
          <p:cNvSpPr>
            <a:spLocks noGrp="1"/>
          </p:cNvSpPr>
          <p:nvPr>
            <p:ph type="title"/>
          </p:nvPr>
        </p:nvSpPr>
        <p:spPr/>
        <p:txBody>
          <a:bodyPr/>
          <a:lstStyle/>
          <a:p>
            <a:r>
              <a:rPr lang="en-GB" altLang="en-US" dirty="0"/>
              <a:t>Puffin</a:t>
            </a:r>
            <a:endParaRPr lang="en-GB" altLang="en-US" dirty="0" smtClean="0"/>
          </a:p>
        </p:txBody>
      </p:sp>
      <p:grpSp>
        <p:nvGrpSpPr>
          <p:cNvPr id="20484" name="Group 14"/>
          <p:cNvGrpSpPr>
            <a:grpSpLocks/>
          </p:cNvGrpSpPr>
          <p:nvPr/>
        </p:nvGrpSpPr>
        <p:grpSpPr bwMode="auto">
          <a:xfrm>
            <a:off x="8101013" y="1541463"/>
            <a:ext cx="431800" cy="431800"/>
            <a:chOff x="8100392" y="1540868"/>
            <a:chExt cx="432048" cy="432048"/>
          </a:xfrm>
        </p:grpSpPr>
        <p:sp>
          <p:nvSpPr>
            <p:cNvPr id="13" name="Oval 12">
              <a:hlinkClick r:id="rId2" action="ppaction://hlinksldjump"/>
            </p:cNvPr>
            <p:cNvSpPr/>
            <p:nvPr/>
          </p:nvSpPr>
          <p:spPr>
            <a:xfrm>
              <a:off x="8100392" y="1540868"/>
              <a:ext cx="432048" cy="432048"/>
            </a:xfrm>
            <a:prstGeom prst="ellipse">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Multiply 13">
              <a:hlinkClick r:id="rId3" action="ppaction://hlinksldjump"/>
            </p:cNvPr>
            <p:cNvSpPr/>
            <p:nvPr/>
          </p:nvSpPr>
          <p:spPr>
            <a:xfrm>
              <a:off x="8144868" y="1585344"/>
              <a:ext cx="343097" cy="343097"/>
            </a:xfrm>
            <a:prstGeom prst="mathMultipl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9337" y="1657434"/>
            <a:ext cx="4585325" cy="4515221"/>
          </a:xfrm>
          <a:prstGeom prst="rect">
            <a:avLst/>
          </a:prstGeom>
        </p:spPr>
      </p:pic>
    </p:spTree>
    <p:extLst>
      <p:ext uri="{BB962C8B-B14F-4D97-AF65-F5344CB8AC3E}">
        <p14:creationId xmlns:p14="http://schemas.microsoft.com/office/powerpoint/2010/main" val="19249480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ounded Rectangle 11"/>
          <p:cNvSpPr/>
          <p:nvPr/>
        </p:nvSpPr>
        <p:spPr>
          <a:xfrm>
            <a:off x="539750" y="1473200"/>
            <a:ext cx="39608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579" name="Title 1"/>
          <p:cNvSpPr>
            <a:spLocks noGrp="1"/>
          </p:cNvSpPr>
          <p:nvPr>
            <p:ph type="title"/>
          </p:nvPr>
        </p:nvSpPr>
        <p:spPr/>
        <p:txBody>
          <a:bodyPr/>
          <a:lstStyle/>
          <a:p>
            <a:r>
              <a:rPr lang="en-GB" altLang="en-US" dirty="0"/>
              <a:t>Waves</a:t>
            </a:r>
            <a:endParaRPr lang="en-GB" altLang="en-US" dirty="0" smtClean="0"/>
          </a:p>
        </p:txBody>
      </p:sp>
      <p:sp>
        <p:nvSpPr>
          <p:cNvPr id="9" name="TextBox 8"/>
          <p:cNvSpPr txBox="1">
            <a:spLocks noChangeArrowheads="1"/>
          </p:cNvSpPr>
          <p:nvPr/>
        </p:nvSpPr>
        <p:spPr bwMode="auto">
          <a:xfrm>
            <a:off x="4438650" y="1473200"/>
            <a:ext cx="39497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8000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None/>
            </a:pPr>
            <a:r>
              <a:rPr lang="en-GB" dirty="0"/>
              <a:t>Things we need to know before we do the pose:</a:t>
            </a:r>
          </a:p>
          <a:p>
            <a:pPr eaLnBrk="1" hangingPunct="1">
              <a:lnSpc>
                <a:spcPct val="100000"/>
              </a:lnSpc>
              <a:spcBef>
                <a:spcPct val="0"/>
              </a:spcBef>
              <a:buFontTx/>
              <a:buNone/>
            </a:pPr>
            <a:endParaRPr lang="en-GB" altLang="en-US" dirty="0">
              <a:solidFill>
                <a:schemeClr val="tx1"/>
              </a:solidFill>
            </a:endParaRPr>
          </a:p>
          <a:p>
            <a:pPr marL="285750" indent="-285750" eaLnBrk="1" hangingPunct="1">
              <a:lnSpc>
                <a:spcPct val="100000"/>
              </a:lnSpc>
              <a:spcBef>
                <a:spcPct val="0"/>
              </a:spcBef>
            </a:pPr>
            <a:r>
              <a:rPr lang="en-GB" altLang="en-US" dirty="0">
                <a:solidFill>
                  <a:schemeClr val="tx1"/>
                </a:solidFill>
              </a:rPr>
              <a:t>This pose helps your back to bend forwards.</a:t>
            </a:r>
          </a:p>
          <a:p>
            <a:pPr marL="285750" indent="-285750" eaLnBrk="1" hangingPunct="1">
              <a:lnSpc>
                <a:spcPct val="100000"/>
              </a:lnSpc>
              <a:spcBef>
                <a:spcPct val="0"/>
              </a:spcBef>
            </a:pPr>
            <a:endParaRPr lang="en-GB" altLang="en-US" dirty="0">
              <a:solidFill>
                <a:schemeClr val="tx1"/>
              </a:solidFill>
            </a:endParaRPr>
          </a:p>
          <a:p>
            <a:pPr marL="285750" indent="-285750" eaLnBrk="1" hangingPunct="1">
              <a:lnSpc>
                <a:spcPct val="100000"/>
              </a:lnSpc>
              <a:spcBef>
                <a:spcPct val="0"/>
              </a:spcBef>
            </a:pPr>
            <a:r>
              <a:rPr lang="en-GB" altLang="en-US" dirty="0">
                <a:solidFill>
                  <a:schemeClr val="tx1"/>
                </a:solidFill>
              </a:rPr>
              <a:t>Start with both feet on the ground and feel steady.</a:t>
            </a:r>
          </a:p>
          <a:p>
            <a:pPr marL="285750" indent="-285750" eaLnBrk="1" hangingPunct="1">
              <a:lnSpc>
                <a:spcPct val="100000"/>
              </a:lnSpc>
              <a:spcBef>
                <a:spcPct val="0"/>
              </a:spcBef>
            </a:pPr>
            <a:endParaRPr lang="en-GB" altLang="en-US" dirty="0">
              <a:solidFill>
                <a:schemeClr val="tx1"/>
              </a:solidFill>
            </a:endParaRPr>
          </a:p>
          <a:p>
            <a:pPr marL="285750" indent="-285750" eaLnBrk="1" hangingPunct="1">
              <a:lnSpc>
                <a:spcPct val="100000"/>
              </a:lnSpc>
              <a:spcBef>
                <a:spcPct val="0"/>
              </a:spcBef>
            </a:pPr>
            <a:r>
              <a:rPr lang="en-GB" altLang="en-US" dirty="0">
                <a:solidFill>
                  <a:schemeClr val="tx1"/>
                </a:solidFill>
              </a:rPr>
              <a:t>If it feels uncomfortable at any point, make your waves smaller.</a:t>
            </a:r>
          </a:p>
          <a:p>
            <a:pPr eaLnBrk="1" hangingPunct="1">
              <a:lnSpc>
                <a:spcPct val="100000"/>
              </a:lnSpc>
              <a:spcBef>
                <a:spcPct val="0"/>
              </a:spcBef>
              <a:buNone/>
            </a:pPr>
            <a:endParaRPr lang="en-GB" altLang="en-US" dirty="0">
              <a:solidFill>
                <a:schemeClr val="tx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3084" y="3040203"/>
            <a:ext cx="2534144" cy="2941496"/>
          </a:xfrm>
          <a:prstGeom prst="rect">
            <a:avLst/>
          </a:prstGeom>
        </p:spPr>
      </p:pic>
    </p:spTree>
    <p:extLst>
      <p:ext uri="{BB962C8B-B14F-4D97-AF65-F5344CB8AC3E}">
        <p14:creationId xmlns:p14="http://schemas.microsoft.com/office/powerpoint/2010/main" val="3651502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7175" y="1503363"/>
            <a:ext cx="4537075" cy="407987"/>
          </a:xfrm>
          <a:prstGeom prst="roundRect">
            <a:avLst/>
          </a:prstGeom>
          <a:solidFill>
            <a:schemeClr val="accent6">
              <a:lumMod val="20000"/>
              <a:lumOff val="80000"/>
            </a:schemeClr>
          </a:solidFill>
          <a:ln w="28575">
            <a:noFill/>
          </a:ln>
        </p:spPr>
        <p:txBody>
          <a:bodyPr lIns="504000">
            <a:spAutoFit/>
          </a:bodyPr>
          <a:lstStyle/>
          <a:p>
            <a:pPr eaLnBrk="1" fontAlgn="auto" hangingPunct="1">
              <a:spcBef>
                <a:spcPts val="0"/>
              </a:spcBef>
              <a:spcAft>
                <a:spcPts val="0"/>
              </a:spcAft>
              <a:defRPr/>
            </a:pPr>
            <a:r>
              <a:rPr lang="en-GB" b="1" dirty="0">
                <a:latin typeface="+mn-lt"/>
              </a:rPr>
              <a:t>Let’s make waves! </a:t>
            </a:r>
          </a:p>
        </p:txBody>
      </p:sp>
      <p:sp useBgFill="1">
        <p:nvSpPr>
          <p:cNvPr id="9" name="Rounded Rectangle 8"/>
          <p:cNvSpPr/>
          <p:nvPr/>
        </p:nvSpPr>
        <p:spPr>
          <a:xfrm>
            <a:off x="539750" y="1473200"/>
            <a:ext cx="3960813" cy="4835525"/>
          </a:xfrm>
          <a:prstGeom prst="roundRect">
            <a:avLst>
              <a:gd name="adj" fmla="val 2807"/>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extBox 6"/>
          <p:cNvSpPr txBox="1">
            <a:spLocks noChangeArrowheads="1"/>
          </p:cNvSpPr>
          <p:nvPr/>
        </p:nvSpPr>
        <p:spPr bwMode="auto">
          <a:xfrm>
            <a:off x="4572000" y="2093913"/>
            <a:ext cx="40322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marL="342900" indent="-3429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lnSpc>
                <a:spcPct val="100000"/>
              </a:lnSpc>
              <a:spcBef>
                <a:spcPct val="0"/>
              </a:spcBef>
              <a:buFont typeface="Twinkl Sb"/>
              <a:buAutoNum type="arabicPeriod"/>
            </a:pPr>
            <a:r>
              <a:rPr lang="en-GB" altLang="en-US" dirty="0">
                <a:solidFill>
                  <a:schemeClr val="tx1"/>
                </a:solidFill>
              </a:rPr>
              <a:t>Stand up tall and strong.</a:t>
            </a:r>
          </a:p>
          <a:p>
            <a:pPr eaLnBrk="1" hangingPunct="1">
              <a:lnSpc>
                <a:spcPct val="100000"/>
              </a:lnSpc>
              <a:spcBef>
                <a:spcPct val="0"/>
              </a:spcBef>
              <a:buFont typeface="Twinkl Sb"/>
              <a:buAutoNum type="arabicPeriod"/>
            </a:pPr>
            <a:r>
              <a:rPr lang="en-GB" altLang="en-US" dirty="0">
                <a:solidFill>
                  <a:schemeClr val="tx1"/>
                </a:solidFill>
              </a:rPr>
              <a:t>Let your hands come over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your </a:t>
            </a:r>
            <a:r>
              <a:rPr lang="en-GB" altLang="en-US" dirty="0">
                <a:solidFill>
                  <a:schemeClr val="tx1"/>
                </a:solidFill>
              </a:rPr>
              <a:t>head.</a:t>
            </a:r>
          </a:p>
          <a:p>
            <a:pPr eaLnBrk="1" hangingPunct="1">
              <a:lnSpc>
                <a:spcPct val="100000"/>
              </a:lnSpc>
              <a:spcBef>
                <a:spcPct val="0"/>
              </a:spcBef>
              <a:buFont typeface="Twinkl Sb"/>
              <a:buAutoNum type="arabicPeriod"/>
            </a:pPr>
            <a:r>
              <a:rPr lang="en-GB" altLang="en-US" dirty="0">
                <a:solidFill>
                  <a:schemeClr val="tx1"/>
                </a:solidFill>
              </a:rPr>
              <a:t>Soften your knees a little.</a:t>
            </a:r>
          </a:p>
          <a:p>
            <a:pPr eaLnBrk="1" hangingPunct="1">
              <a:lnSpc>
                <a:spcPct val="100000"/>
              </a:lnSpc>
              <a:spcBef>
                <a:spcPct val="0"/>
              </a:spcBef>
              <a:buFont typeface="Twinkl Sb"/>
              <a:buAutoNum type="arabicPeriod"/>
            </a:pPr>
            <a:r>
              <a:rPr lang="en-GB" altLang="en-US" dirty="0">
                <a:solidFill>
                  <a:schemeClr val="tx1"/>
                </a:solidFill>
              </a:rPr>
              <a:t>Now sweep your hands down towards the floor like a big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soft </a:t>
            </a:r>
            <a:r>
              <a:rPr lang="en-GB" altLang="en-US" dirty="0">
                <a:solidFill>
                  <a:schemeClr val="tx1"/>
                </a:solidFill>
              </a:rPr>
              <a:t>wave.</a:t>
            </a:r>
          </a:p>
          <a:p>
            <a:pPr eaLnBrk="1" hangingPunct="1">
              <a:lnSpc>
                <a:spcPct val="100000"/>
              </a:lnSpc>
              <a:spcBef>
                <a:spcPct val="0"/>
              </a:spcBef>
              <a:buFont typeface="Twinkl Sb"/>
              <a:buAutoNum type="arabicPeriod"/>
            </a:pPr>
            <a:r>
              <a:rPr lang="en-GB" altLang="en-US" dirty="0">
                <a:solidFill>
                  <a:schemeClr val="tx1"/>
                </a:solidFill>
              </a:rPr>
              <a:t>Lift up a little and then back down. Move your hands like waves.</a:t>
            </a:r>
          </a:p>
          <a:p>
            <a:pPr eaLnBrk="1" hangingPunct="1">
              <a:lnSpc>
                <a:spcPct val="100000"/>
              </a:lnSpc>
              <a:spcBef>
                <a:spcPct val="0"/>
              </a:spcBef>
              <a:buFont typeface="Twinkl Sb"/>
              <a:buAutoNum type="arabicPeriod"/>
            </a:pPr>
            <a:r>
              <a:rPr lang="en-GB" altLang="en-US" dirty="0">
                <a:solidFill>
                  <a:schemeClr val="tx1"/>
                </a:solidFill>
              </a:rPr>
              <a:t>Now come back to standing with your hands by your side.</a:t>
            </a:r>
          </a:p>
          <a:p>
            <a:pPr eaLnBrk="1" hangingPunct="1">
              <a:lnSpc>
                <a:spcPct val="100000"/>
              </a:lnSpc>
              <a:spcBef>
                <a:spcPct val="0"/>
              </a:spcBef>
              <a:buFont typeface="Twinkl Sb"/>
              <a:buAutoNum type="arabicPeriod"/>
            </a:pPr>
            <a:r>
              <a:rPr lang="en-GB" altLang="en-US" dirty="0">
                <a:solidFill>
                  <a:schemeClr val="tx1"/>
                </a:solidFill>
              </a:rPr>
              <a:t>Repeat this pose twice or </a:t>
            </a:r>
            <a:r>
              <a:rPr lang="en-GB" altLang="en-US" dirty="0" smtClean="0">
                <a:solidFill>
                  <a:schemeClr val="tx1"/>
                </a:solidFill>
              </a:rPr>
              <a:t/>
            </a:r>
            <a:br>
              <a:rPr lang="en-GB" altLang="en-US" dirty="0" smtClean="0">
                <a:solidFill>
                  <a:schemeClr val="tx1"/>
                </a:solidFill>
              </a:rPr>
            </a:br>
            <a:r>
              <a:rPr lang="en-GB" altLang="en-US" dirty="0" smtClean="0">
                <a:solidFill>
                  <a:schemeClr val="tx1"/>
                </a:solidFill>
              </a:rPr>
              <a:t>three </a:t>
            </a:r>
            <a:r>
              <a:rPr lang="en-GB" altLang="en-US" dirty="0">
                <a:solidFill>
                  <a:schemeClr val="tx1"/>
                </a:solidFill>
              </a:rPr>
              <a:t>times</a:t>
            </a:r>
            <a:r>
              <a:rPr lang="en-GB" altLang="en-US" dirty="0" smtClean="0">
                <a:solidFill>
                  <a:schemeClr val="tx1"/>
                </a:solidFill>
              </a:rPr>
              <a:t>.</a:t>
            </a:r>
            <a:endParaRPr lang="en-GB" altLang="en-US" dirty="0">
              <a:solidFill>
                <a:schemeClr val="tx1"/>
              </a:solidFill>
            </a:endParaRPr>
          </a:p>
        </p:txBody>
      </p:sp>
      <p:sp>
        <p:nvSpPr>
          <p:cNvPr id="25605" name="Title 1"/>
          <p:cNvSpPr>
            <a:spLocks noGrp="1"/>
          </p:cNvSpPr>
          <p:nvPr>
            <p:ph type="title"/>
          </p:nvPr>
        </p:nvSpPr>
        <p:spPr/>
        <p:txBody>
          <a:bodyPr/>
          <a:lstStyle/>
          <a:p>
            <a:r>
              <a:rPr lang="en-GB" altLang="en-US" dirty="0"/>
              <a:t>Waves</a:t>
            </a:r>
            <a:endParaRPr lang="en-GB" altLang="en-US" dirty="0" smtClean="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3084" y="3040203"/>
            <a:ext cx="2534144" cy="2941496"/>
          </a:xfrm>
          <a:prstGeom prst="rect">
            <a:avLst/>
          </a:prstGeom>
        </p:spPr>
      </p:pic>
      <p:pic>
        <p:nvPicPr>
          <p:cNvPr id="3" name="Picture 2">
            <a:hlinkClick r:id="rId3" action="ppaction://hlinksldjump"/>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53084" y="3028983"/>
            <a:ext cx="2534144" cy="3035295"/>
          </a:xfrm>
          <a:prstGeom prst="rect">
            <a:avLst/>
          </a:prstGeom>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l="1" r="22154" b="17762"/>
          <a:stretch/>
        </p:blipFill>
        <p:spPr>
          <a:xfrm>
            <a:off x="0" y="-87081"/>
            <a:ext cx="9297082" cy="6945081"/>
          </a:xfrm>
          <a:prstGeom prst="rect">
            <a:avLst/>
          </a:prstGeom>
        </p:spPr>
      </p:pic>
    </p:spTree>
    <p:extLst>
      <p:ext uri="{BB962C8B-B14F-4D97-AF65-F5344CB8AC3E}">
        <p14:creationId xmlns:p14="http://schemas.microsoft.com/office/powerpoint/2010/main" val="3329491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anim calcmode="lin" valueType="num">
                                      <p:cBhvr>
                                        <p:cTn id="12" dur="2000" fill="hold"/>
                                        <p:tgtEl>
                                          <p:spTgt spid="12"/>
                                        </p:tgtEl>
                                        <p:attrNameLst>
                                          <p:attrName>ppt_x</p:attrName>
                                        </p:attrNameLst>
                                      </p:cBhvr>
                                      <p:tavLst>
                                        <p:tav tm="0">
                                          <p:val>
                                            <p:strVal val="#ppt_x"/>
                                          </p:val>
                                        </p:tav>
                                        <p:tav tm="100000">
                                          <p:val>
                                            <p:strVal val="#ppt_x"/>
                                          </p:val>
                                        </p:tav>
                                      </p:tavLst>
                                    </p:anim>
                                    <p:anim calcmode="lin" valueType="num">
                                      <p:cBhvr>
                                        <p:cTn id="13" dur="2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xit" presetSubtype="0" fill="hold" nodeType="afterEffect">
                                  <p:stCondLst>
                                    <p:cond delay="0"/>
                                  </p:stCondLst>
                                  <p:childTnLst>
                                    <p:animEffect transition="out" filter="fade">
                                      <p:cBhvr>
                                        <p:cTn id="16" dur="1000"/>
                                        <p:tgtEl>
                                          <p:spTgt spid="12"/>
                                        </p:tgtEl>
                                      </p:cBhvr>
                                    </p:animEffect>
                                    <p:anim calcmode="lin" valueType="num">
                                      <p:cBhvr>
                                        <p:cTn id="17" dur="1000"/>
                                        <p:tgtEl>
                                          <p:spTgt spid="12"/>
                                        </p:tgtEl>
                                        <p:attrNameLst>
                                          <p:attrName>ppt_x</p:attrName>
                                        </p:attrNameLst>
                                      </p:cBhvr>
                                      <p:tavLst>
                                        <p:tav tm="0">
                                          <p:val>
                                            <p:strVal val="ppt_x"/>
                                          </p:val>
                                        </p:tav>
                                        <p:tav tm="100000">
                                          <p:val>
                                            <p:strVal val="ppt_x"/>
                                          </p:val>
                                        </p:tav>
                                      </p:tavLst>
                                    </p:anim>
                                    <p:anim calcmode="lin" valueType="num">
                                      <p:cBhvr>
                                        <p:cTn id="18" dur="1000"/>
                                        <p:tgtEl>
                                          <p:spTgt spid="12"/>
                                        </p:tgtEl>
                                        <p:attrNameLst>
                                          <p:attrName>ppt_y</p:attrName>
                                        </p:attrNameLst>
                                      </p:cBhvr>
                                      <p:tavLst>
                                        <p:tav tm="0">
                                          <p:val>
                                            <p:strVal val="ppt_y"/>
                                          </p:val>
                                        </p:tav>
                                        <p:tav tm="100000">
                                          <p:val>
                                            <p:strVal val="ppt_y+.1"/>
                                          </p:val>
                                        </p:tav>
                                      </p:tavLst>
                                    </p:anim>
                                    <p:set>
                                      <p:cBhvr>
                                        <p:cTn id="19" dur="1" fill="hold">
                                          <p:stCondLst>
                                            <p:cond delay="999"/>
                                          </p:stCondLst>
                                        </p:cTn>
                                        <p:tgtEl>
                                          <p:spTgt spid="1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par>
                                <p:cTn id="23" presetID="26" presetClass="emph" presetSubtype="0" fill="hold" nodeType="withEffect">
                                  <p:stCondLst>
                                    <p:cond delay="0"/>
                                  </p:stCondLst>
                                  <p:childTnLst>
                                    <p:animEffect transition="out" filter="fade">
                                      <p:cBhvr>
                                        <p:cTn id="24" dur="2000" tmFilter="0, 0; .2, .5; .8, .5; 1, 0"/>
                                        <p:tgtEl>
                                          <p:spTgt spid="10"/>
                                        </p:tgtEl>
                                      </p:cBhvr>
                                    </p:animEffect>
                                    <p:animScale>
                                      <p:cBhvr>
                                        <p:cTn id="25" dur="1000" autoRev="1" fill="hold"/>
                                        <p:tgtEl>
                                          <p:spTgt spid="10"/>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500"/>
                                        <p:tgtEl>
                                          <p:spTgt spid="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fade">
                                      <p:cBhvr>
                                        <p:cTn id="48" dur="500"/>
                                        <p:tgtEl>
                                          <p:spTgt spid="7">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4" end="4"/>
                                            </p:txEl>
                                          </p:spTgt>
                                        </p:tgtEl>
                                        <p:attrNameLst>
                                          <p:attrName>style.visibility</p:attrName>
                                        </p:attrNameLst>
                                      </p:cBhvr>
                                      <p:to>
                                        <p:strVal val="visible"/>
                                      </p:to>
                                    </p:set>
                                    <p:animEffect transition="in" filter="fade">
                                      <p:cBhvr>
                                        <p:cTn id="53" dur="500"/>
                                        <p:tgtEl>
                                          <p:spTgt spid="7">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xEl>
                                              <p:pRg st="5" end="5"/>
                                            </p:txEl>
                                          </p:spTgt>
                                        </p:tgtEl>
                                        <p:attrNameLst>
                                          <p:attrName>style.visibility</p:attrName>
                                        </p:attrNameLst>
                                      </p:cBhvr>
                                      <p:to>
                                        <p:strVal val="visible"/>
                                      </p:to>
                                    </p:set>
                                    <p:animEffect transition="in" filter="fade">
                                      <p:cBhvr>
                                        <p:cTn id="58" dur="500"/>
                                        <p:tgtEl>
                                          <p:spTgt spid="7">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ounded Rectangle 9"/>
          <p:cNvSpPr/>
          <p:nvPr/>
        </p:nvSpPr>
        <p:spPr bwMode="auto">
          <a:xfrm>
            <a:off x="539750" y="1473200"/>
            <a:ext cx="8064500" cy="4827588"/>
          </a:xfrm>
          <a:prstGeom prst="roundRect">
            <a:avLst>
              <a:gd name="adj" fmla="val 4820"/>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483" name="Title 1"/>
          <p:cNvSpPr>
            <a:spLocks noGrp="1"/>
          </p:cNvSpPr>
          <p:nvPr>
            <p:ph type="title"/>
          </p:nvPr>
        </p:nvSpPr>
        <p:spPr/>
        <p:txBody>
          <a:bodyPr/>
          <a:lstStyle/>
          <a:p>
            <a:r>
              <a:rPr lang="en-GB" altLang="en-US" dirty="0"/>
              <a:t>Waves</a:t>
            </a:r>
            <a:endParaRPr lang="en-GB" altLang="en-US" dirty="0" smtClean="0"/>
          </a:p>
        </p:txBody>
      </p:sp>
      <p:grpSp>
        <p:nvGrpSpPr>
          <p:cNvPr id="20484" name="Group 14"/>
          <p:cNvGrpSpPr>
            <a:grpSpLocks/>
          </p:cNvGrpSpPr>
          <p:nvPr/>
        </p:nvGrpSpPr>
        <p:grpSpPr bwMode="auto">
          <a:xfrm>
            <a:off x="8101013" y="1541463"/>
            <a:ext cx="431800" cy="431800"/>
            <a:chOff x="8100392" y="1540868"/>
            <a:chExt cx="432048" cy="432048"/>
          </a:xfrm>
        </p:grpSpPr>
        <p:sp>
          <p:nvSpPr>
            <p:cNvPr id="13" name="Oval 12">
              <a:hlinkClick r:id="rId2" action="ppaction://hlinksldjump"/>
            </p:cNvPr>
            <p:cNvSpPr/>
            <p:nvPr/>
          </p:nvSpPr>
          <p:spPr>
            <a:xfrm>
              <a:off x="8100392" y="1540868"/>
              <a:ext cx="432048" cy="432048"/>
            </a:xfrm>
            <a:prstGeom prst="ellipse">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Multiply 13">
              <a:hlinkClick r:id="rId3" action="ppaction://hlinksldjump"/>
            </p:cNvPr>
            <p:cNvSpPr/>
            <p:nvPr/>
          </p:nvSpPr>
          <p:spPr>
            <a:xfrm>
              <a:off x="8144868" y="1585344"/>
              <a:ext cx="343097" cy="343097"/>
            </a:xfrm>
            <a:prstGeom prst="mathMultipl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5542" y="1768596"/>
            <a:ext cx="3612915" cy="4327404"/>
          </a:xfrm>
          <a:prstGeom prst="rect">
            <a:avLst/>
          </a:prstGeom>
        </p:spPr>
      </p:pic>
    </p:spTree>
    <p:extLst>
      <p:ext uri="{BB962C8B-B14F-4D97-AF65-F5344CB8AC3E}">
        <p14:creationId xmlns:p14="http://schemas.microsoft.com/office/powerpoint/2010/main" val="402802936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Oval 6"/>
          <p:cNvSpPr/>
          <p:nvPr/>
        </p:nvSpPr>
        <p:spPr>
          <a:xfrm>
            <a:off x="777875" y="2659063"/>
            <a:ext cx="3433763" cy="3433762"/>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627" name="Title 1"/>
          <p:cNvSpPr>
            <a:spLocks noGrp="1"/>
          </p:cNvSpPr>
          <p:nvPr>
            <p:ph type="title"/>
          </p:nvPr>
        </p:nvSpPr>
        <p:spPr/>
        <p:txBody>
          <a:bodyPr/>
          <a:lstStyle/>
          <a:p>
            <a:r>
              <a:rPr lang="en-GB" altLang="en-US" dirty="0" smtClean="0"/>
              <a:t>Conch Shell Breathing</a:t>
            </a:r>
          </a:p>
        </p:txBody>
      </p:sp>
      <p:sp>
        <p:nvSpPr>
          <p:cNvPr id="3" name="Title 1"/>
          <p:cNvSpPr>
            <a:spLocks/>
          </p:cNvSpPr>
          <p:nvPr/>
        </p:nvSpPr>
        <p:spPr bwMode="auto">
          <a:xfrm>
            <a:off x="746125" y="1535113"/>
            <a:ext cx="7642225" cy="24923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nchor="ctr" anchorCtr="1">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spcBef>
                <a:spcPct val="0"/>
              </a:spcBef>
              <a:buFontTx/>
              <a:buNone/>
            </a:pPr>
            <a:r>
              <a:rPr lang="en-GB" altLang="en-US"/>
              <a:t>We practise breathing to make our breath longer and help us balance.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b="2750"/>
          <a:stretch>
            <a:fillRect/>
          </a:stretch>
        </p:blipFill>
        <p:spPr bwMode="auto">
          <a:xfrm>
            <a:off x="179388" y="2970213"/>
            <a:ext cx="409416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55650" y="1912293"/>
            <a:ext cx="7632700" cy="535214"/>
          </a:xfrm>
          <a:prstGeom prst="roundRect">
            <a:avLst>
              <a:gd name="adj" fmla="val 22767"/>
            </a:avLst>
          </a:prstGeom>
          <a:solidFill>
            <a:srgbClr val="AFDEF9"/>
          </a:solidFill>
          <a:ln w="25400">
            <a:noFill/>
          </a:ln>
        </p:spPr>
        <p:txBody>
          <a:bodyPr lIns="108000" tIns="108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fontAlgn="auto">
              <a:spcAft>
                <a:spcPts val="0"/>
              </a:spcAft>
              <a:defRPr/>
            </a:pPr>
            <a:r>
              <a:rPr lang="en-GB" sz="1800" b="0" dirty="0" smtClean="0">
                <a:solidFill>
                  <a:schemeClr val="tx1"/>
                </a:solidFill>
                <a:latin typeface="Twinkl" pitchFamily="2" charset="0"/>
              </a:rPr>
              <a:t>Today, </a:t>
            </a:r>
            <a:r>
              <a:rPr lang="en-GB" sz="1800" b="0" dirty="0">
                <a:solidFill>
                  <a:schemeClr val="tx1"/>
                </a:solidFill>
                <a:latin typeface="Twinkl" pitchFamily="2" charset="0"/>
              </a:rPr>
              <a:t>we’re going to breathe out and make an imaginary sound. </a:t>
            </a:r>
          </a:p>
        </p:txBody>
      </p:sp>
      <p:sp>
        <p:nvSpPr>
          <p:cNvPr id="6" name="Title 1"/>
          <p:cNvSpPr>
            <a:spLocks/>
          </p:cNvSpPr>
          <p:nvPr/>
        </p:nvSpPr>
        <p:spPr bwMode="auto">
          <a:xfrm>
            <a:off x="4572000" y="2575451"/>
            <a:ext cx="3816350" cy="360098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nchor="ctr" anchorCtr="1">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just" eaLnBrk="1" hangingPunct="1">
              <a:lnSpc>
                <a:spcPct val="100000"/>
              </a:lnSpc>
              <a:spcBef>
                <a:spcPct val="0"/>
              </a:spcBef>
              <a:buFontTx/>
              <a:buNone/>
            </a:pPr>
            <a:r>
              <a:rPr lang="en-GB" altLang="en-US" dirty="0"/>
              <a:t>Take your imaginary conch shell horn up to your lips. Your breath out is going to spiral inside the </a:t>
            </a:r>
            <a:r>
              <a:rPr lang="en-GB" altLang="en-US" dirty="0" smtClean="0"/>
              <a:t>shell and </a:t>
            </a:r>
            <a:r>
              <a:rPr lang="en-GB" altLang="en-US" dirty="0"/>
              <a:t>then make a magical noise that only you can hear. See if you can play your imaginary horn very softly. Remember no one else should be able to hear your horn otherwise it might spoil the magic. </a:t>
            </a:r>
            <a:endParaRPr lang="en-GB" altLang="en-US" dirty="0" smtClean="0"/>
          </a:p>
          <a:p>
            <a:pPr algn="just" eaLnBrk="1" hangingPunct="1">
              <a:lnSpc>
                <a:spcPct val="100000"/>
              </a:lnSpc>
              <a:spcBef>
                <a:spcPct val="0"/>
              </a:spcBef>
              <a:buFontTx/>
              <a:buNone/>
            </a:pPr>
            <a:endParaRPr lang="en-GB" altLang="en-US" dirty="0"/>
          </a:p>
          <a:p>
            <a:pPr algn="just" eaLnBrk="1" hangingPunct="1">
              <a:lnSpc>
                <a:spcPct val="100000"/>
              </a:lnSpc>
              <a:spcBef>
                <a:spcPct val="0"/>
              </a:spcBef>
              <a:buFontTx/>
              <a:buNone/>
            </a:pPr>
            <a:r>
              <a:rPr lang="en-GB" altLang="en-US" dirty="0" smtClean="0"/>
              <a:t>Now </a:t>
            </a:r>
            <a:r>
              <a:rPr lang="en-GB" altLang="en-US" dirty="0"/>
              <a:t>try strongly. Notice how your breath gets longer when you </a:t>
            </a:r>
            <a:r>
              <a:rPr lang="en-GB" altLang="en-US" dirty="0" smtClean="0"/>
              <a:t>practise this </a:t>
            </a:r>
            <a:r>
              <a:rPr lang="en-GB" altLang="en-US" dirty="0"/>
              <a:t>breathing.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3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5"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mtClean="0"/>
              <a:t>Shell Stars</a:t>
            </a:r>
          </a:p>
        </p:txBody>
      </p:sp>
      <p:sp useBgFill="1">
        <p:nvSpPr>
          <p:cNvPr id="4" name="Rounded Rectangle 3"/>
          <p:cNvSpPr/>
          <p:nvPr/>
        </p:nvSpPr>
        <p:spPr>
          <a:xfrm>
            <a:off x="539750" y="4149725"/>
            <a:ext cx="8064500" cy="2141538"/>
          </a:xfrm>
          <a:prstGeom prst="roundRect">
            <a:avLst>
              <a:gd name="adj" fmla="val 572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TextBox 4"/>
          <p:cNvSpPr txBox="1">
            <a:spLocks noChangeArrowheads="1"/>
          </p:cNvSpPr>
          <p:nvPr/>
        </p:nvSpPr>
        <p:spPr bwMode="auto">
          <a:xfrm>
            <a:off x="755650" y="1473200"/>
            <a:ext cx="76327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a:solidFill>
                  <a:schemeClr val="tx1"/>
                </a:solidFill>
              </a:rPr>
              <a:t>Lie on your side or your back.</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Lie in a space of your own, touching no one.</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Look at the ceiling or close your eyes.</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You have had a long and exciting journey. Now it’s time to rest. </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a:solidFill>
                  <a:schemeClr val="tx1"/>
                </a:solidFill>
              </a:rPr>
              <a:t>You’re ready for a peaceful story.</a:t>
            </a:r>
          </a:p>
        </p:txBody>
      </p:sp>
      <p:pic>
        <p:nvPicPr>
          <p:cNvPr id="27653"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8338" y="5397500"/>
            <a:ext cx="32400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38600" y="5403850"/>
            <a:ext cx="26130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819" y="4791414"/>
            <a:ext cx="3259092" cy="1320800"/>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944" y="4857750"/>
            <a:ext cx="3218884" cy="1311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par>
                          <p:cTn id="28" fill="hold">
                            <p:stCondLst>
                              <p:cond delay="500"/>
                            </p:stCondLst>
                            <p:childTnLst>
                              <p:par>
                                <p:cTn id="29" presetID="26" presetClass="emph" presetSubtype="0" fill="hold" nodeType="afterEffect">
                                  <p:stCondLst>
                                    <p:cond delay="0"/>
                                  </p:stCondLst>
                                  <p:childTnLst>
                                    <p:animEffect transition="out" filter="fade">
                                      <p:cBhvr>
                                        <p:cTn id="30" dur="2000" tmFilter="0, 0; .2, .5; .8, .5; 1, 0"/>
                                        <p:tgtEl>
                                          <p:spTgt spid="27653"/>
                                        </p:tgtEl>
                                      </p:cBhvr>
                                    </p:animEffect>
                                    <p:animScale>
                                      <p:cBhvr>
                                        <p:cTn id="31" dur="1000" autoRev="1" fill="hold"/>
                                        <p:tgtEl>
                                          <p:spTgt spid="27653"/>
                                        </p:tgtEl>
                                      </p:cBhvr>
                                      <p:by x="105000" y="105000"/>
                                    </p:animScale>
                                  </p:childTnLst>
                                </p:cTn>
                              </p:par>
                              <p:par>
                                <p:cTn id="32" presetID="10" presetClass="exit" presetSubtype="0" fill="hold" nodeType="withEffect">
                                  <p:stCondLst>
                                    <p:cond delay="0"/>
                                  </p:stCondLst>
                                  <p:childTnLst>
                                    <p:animEffect transition="out" filter="fade">
                                      <p:cBhvr>
                                        <p:cTn id="33" dur="2000"/>
                                        <p:tgtEl>
                                          <p:spTgt spid="27653"/>
                                        </p:tgtEl>
                                      </p:cBhvr>
                                    </p:animEffect>
                                    <p:set>
                                      <p:cBhvr>
                                        <p:cTn id="34" dur="1" fill="hold">
                                          <p:stCondLst>
                                            <p:cond delay="1999"/>
                                          </p:stCondLst>
                                        </p:cTn>
                                        <p:tgtEl>
                                          <p:spTgt spid="27653"/>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000"/>
                                        <p:tgtEl>
                                          <p:spTgt spid="2"/>
                                        </p:tgtEl>
                                      </p:cBhvr>
                                    </p:animEffect>
                                  </p:childTnLst>
                                </p:cTn>
                              </p:par>
                            </p:childTnLst>
                          </p:cTn>
                        </p:par>
                        <p:par>
                          <p:cTn id="38" fill="hold">
                            <p:stCondLst>
                              <p:cond delay="2500"/>
                            </p:stCondLst>
                            <p:childTnLst>
                              <p:par>
                                <p:cTn id="39" presetID="26" presetClass="emph" presetSubtype="0" fill="hold" nodeType="afterEffect">
                                  <p:stCondLst>
                                    <p:cond delay="0"/>
                                  </p:stCondLst>
                                  <p:childTnLst>
                                    <p:animEffect transition="out" filter="fade">
                                      <p:cBhvr>
                                        <p:cTn id="40" dur="2000" tmFilter="0, 0; .2, .5; .8, .5; 1, 0"/>
                                        <p:tgtEl>
                                          <p:spTgt spid="27654"/>
                                        </p:tgtEl>
                                      </p:cBhvr>
                                    </p:animEffect>
                                    <p:animScale>
                                      <p:cBhvr>
                                        <p:cTn id="41" dur="1000" autoRev="1" fill="hold"/>
                                        <p:tgtEl>
                                          <p:spTgt spid="27654"/>
                                        </p:tgtEl>
                                      </p:cBhvr>
                                      <p:by x="105000" y="105000"/>
                                    </p:animScale>
                                  </p:childTnLst>
                                </p:cTn>
                              </p:par>
                              <p:par>
                                <p:cTn id="42" presetID="10" presetClass="exit" presetSubtype="0" fill="hold" nodeType="withEffect">
                                  <p:stCondLst>
                                    <p:cond delay="0"/>
                                  </p:stCondLst>
                                  <p:childTnLst>
                                    <p:animEffect transition="out" filter="fade">
                                      <p:cBhvr>
                                        <p:cTn id="43" dur="2000"/>
                                        <p:tgtEl>
                                          <p:spTgt spid="27654"/>
                                        </p:tgtEl>
                                      </p:cBhvr>
                                    </p:animEffect>
                                    <p:set>
                                      <p:cBhvr>
                                        <p:cTn id="44" dur="1" fill="hold">
                                          <p:stCondLst>
                                            <p:cond delay="1999"/>
                                          </p:stCondLst>
                                        </p:cTn>
                                        <p:tgtEl>
                                          <p:spTgt spid="27654"/>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smtClean="0"/>
              <a:t>Shell Stars</a:t>
            </a:r>
          </a:p>
        </p:txBody>
      </p:sp>
      <p:sp>
        <p:nvSpPr>
          <p:cNvPr id="28675" name="TextBox 4"/>
          <p:cNvSpPr txBox="1">
            <a:spLocks noChangeArrowheads="1"/>
          </p:cNvSpPr>
          <p:nvPr/>
        </p:nvSpPr>
        <p:spPr bwMode="auto">
          <a:xfrm>
            <a:off x="755650" y="1473200"/>
            <a:ext cx="76327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just" eaLnBrk="1" hangingPunct="1">
              <a:lnSpc>
                <a:spcPct val="100000"/>
              </a:lnSpc>
              <a:spcBef>
                <a:spcPct val="0"/>
              </a:spcBef>
              <a:buFontTx/>
              <a:buNone/>
            </a:pPr>
            <a:r>
              <a:rPr lang="en-GB" altLang="en-US" dirty="0">
                <a:solidFill>
                  <a:schemeClr val="tx1"/>
                </a:solidFill>
              </a:rPr>
              <a:t>You are walking along a beach. The sky is blue and the sun is gently shining. You feel happy and relaxed. You walk to the edge of the water and the waves gently touch your toes. You watch the waves going in and out, as they come up the beach to you and then further away. The little white tops froth and play. The waves come in, and out… in, and out. You walk over to the perfect place to lie. There is a soft sandy dip for you to lie in. You lie down. As you </a:t>
            </a:r>
            <a:r>
              <a:rPr lang="en-GB" altLang="en-US" dirty="0" smtClean="0">
                <a:solidFill>
                  <a:schemeClr val="tx1"/>
                </a:solidFill>
              </a:rPr>
              <a:t>relax, </a:t>
            </a:r>
            <a:r>
              <a:rPr lang="en-GB" altLang="en-US" dirty="0">
                <a:solidFill>
                  <a:schemeClr val="tx1"/>
                </a:solidFill>
              </a:rPr>
              <a:t>it moulds around your body so you feel safe and secure. The sand is as soft as silk. You feel very happy. You notice your breathing, very relaxed, going in and out. You notice the waves going in and out at the same timing as your breathing. You look at the sand and you see tiny glittering white shells, sparkling in the sand. There are hundreds of them, tiny little gleaming shells. They shine like tiny stars.</a:t>
            </a:r>
          </a:p>
        </p:txBody>
      </p:sp>
      <p:pic>
        <p:nvPicPr>
          <p:cNvPr id="28676"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48113" y="4949825"/>
            <a:ext cx="124777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53125" y="5170488"/>
            <a:ext cx="10445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73288" y="5219700"/>
            <a:ext cx="10175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dirty="0" smtClean="0"/>
              <a:t>Shell Stars</a:t>
            </a:r>
          </a:p>
        </p:txBody>
      </p:sp>
      <p:sp>
        <p:nvSpPr>
          <p:cNvPr id="29699" name="TextBox 4"/>
          <p:cNvSpPr txBox="1">
            <a:spLocks noChangeArrowheads="1"/>
          </p:cNvSpPr>
          <p:nvPr/>
        </p:nvSpPr>
        <p:spPr bwMode="auto">
          <a:xfrm>
            <a:off x="755650" y="1473200"/>
            <a:ext cx="76327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just" eaLnBrk="1" hangingPunct="1">
              <a:lnSpc>
                <a:spcPct val="100000"/>
              </a:lnSpc>
              <a:spcBef>
                <a:spcPct val="0"/>
              </a:spcBef>
              <a:buFontTx/>
              <a:buNone/>
            </a:pPr>
            <a:r>
              <a:rPr lang="en-GB" altLang="en-US" dirty="0">
                <a:solidFill>
                  <a:schemeClr val="tx1"/>
                </a:solidFill>
              </a:rPr>
              <a:t>Above you, the sky turns to the loveliest shade of midnight blue and tiny stars come out. There are stars above you and shell stars all around you. You enjoy the way they twinkle and glow. You watch a shooting star travel across the night sky and you make a wish. It travels all the way from one side of the sky to the other. You know your wish will come true somewhere in the world and you feel happy in your heart. All is well. You decide </a:t>
            </a:r>
            <a:r>
              <a:rPr lang="en-GB" altLang="en-US" dirty="0" smtClean="0">
                <a:solidFill>
                  <a:schemeClr val="tx1"/>
                </a:solidFill>
              </a:rPr>
              <a:t>it’s </a:t>
            </a:r>
            <a:r>
              <a:rPr lang="en-GB" altLang="en-US" dirty="0">
                <a:solidFill>
                  <a:schemeClr val="tx1"/>
                </a:solidFill>
              </a:rPr>
              <a:t>time to start coming back home. The night sky gets lighter until it is blue again. You smooth the sand where you were lying and walk along the beach. Past the waves and back to this room. You notice how your head feels, lying on the floor. You gently open your eyes and hear the sounds inside the room.</a:t>
            </a:r>
          </a:p>
          <a:p>
            <a:pPr algn="just" eaLnBrk="1" hangingPunct="1">
              <a:lnSpc>
                <a:spcPct val="100000"/>
              </a:lnSpc>
              <a:spcBef>
                <a:spcPct val="0"/>
              </a:spcBef>
              <a:buFontTx/>
              <a:buNone/>
            </a:pPr>
            <a:endParaRPr lang="en-GB" altLang="en-US" dirty="0">
              <a:solidFill>
                <a:schemeClr val="tx1"/>
              </a:solidFill>
            </a:endParaRPr>
          </a:p>
          <a:p>
            <a:pPr algn="just" eaLnBrk="1" hangingPunct="1">
              <a:lnSpc>
                <a:spcPct val="100000"/>
              </a:lnSpc>
              <a:spcBef>
                <a:spcPct val="0"/>
              </a:spcBef>
              <a:buFontTx/>
              <a:buNone/>
            </a:pPr>
            <a:r>
              <a:rPr lang="en-GB" altLang="en-US" dirty="0">
                <a:solidFill>
                  <a:schemeClr val="tx1"/>
                </a:solidFill>
              </a:rPr>
              <a:t>As quiet as a </a:t>
            </a:r>
            <a:r>
              <a:rPr lang="en-GB" altLang="en-US" dirty="0" smtClean="0">
                <a:solidFill>
                  <a:schemeClr val="tx1"/>
                </a:solidFill>
              </a:rPr>
              <a:t>starfish, </a:t>
            </a:r>
            <a:r>
              <a:rPr lang="en-GB" altLang="en-US" dirty="0">
                <a:solidFill>
                  <a:schemeClr val="tx1"/>
                </a:solidFill>
              </a:rPr>
              <a:t>come up to sitting. Legs crossed, lips closed, hands on your </a:t>
            </a:r>
            <a:r>
              <a:rPr lang="en-GB" altLang="en-US" dirty="0" smtClean="0">
                <a:solidFill>
                  <a:schemeClr val="tx1"/>
                </a:solidFill>
              </a:rPr>
              <a:t>knee.</a:t>
            </a:r>
            <a:endParaRPr lang="en-GB" altLang="en-US" dirty="0">
              <a:solidFill>
                <a:schemeClr val="tx1"/>
              </a:solidFill>
            </a:endParaRPr>
          </a:p>
        </p:txBody>
      </p:sp>
    </p:spTree>
  </p:cSld>
  <p:clrMapOvr>
    <a:masterClrMapping/>
  </p:clrMapOvr>
  <p:transition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2292"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GB" altLang="en-US" sz="3600" b="1" dirty="0">
                <a:solidFill>
                  <a:schemeClr val="tx1"/>
                </a:solidFill>
              </a:rPr>
              <a:t>Success Criteria</a:t>
            </a:r>
          </a:p>
        </p:txBody>
      </p:sp>
      <p:sp>
        <p:nvSpPr>
          <p:cNvPr id="12293"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GB" altLang="en-US" sz="3600" b="1" dirty="0">
                <a:solidFill>
                  <a:schemeClr val="tx1"/>
                </a:solidFill>
              </a:rPr>
              <a:t>Aim</a:t>
            </a:r>
          </a:p>
        </p:txBody>
      </p:sp>
      <p:sp>
        <p:nvSpPr>
          <p:cNvPr id="12294" name="Content Placeholder 15"/>
          <p:cNvSpPr>
            <a:spLocks noGrp="1"/>
          </p:cNvSpPr>
          <p:nvPr>
            <p:ph idx="1"/>
          </p:nvPr>
        </p:nvSpPr>
        <p:spPr/>
        <p:txBody>
          <a:bodyPr>
            <a:normAutofit/>
          </a:bodyPr>
          <a:lstStyle/>
          <a:p>
            <a:r>
              <a:rPr lang="en-GB" altLang="en-US" dirty="0" smtClean="0">
                <a:latin typeface="Twinkl" pitchFamily="2" charset="0"/>
              </a:rPr>
              <a:t>I can root my feet on to the ground.</a:t>
            </a:r>
          </a:p>
        </p:txBody>
      </p:sp>
      <p:sp>
        <p:nvSpPr>
          <p:cNvPr id="12295" name="Content Placeholder 15"/>
          <p:cNvSpPr txBox="1">
            <a:spLocks/>
          </p:cNvSpPr>
          <p:nvPr/>
        </p:nvSpPr>
        <p:spPr bwMode="auto">
          <a:xfrm>
            <a:off x="628650" y="3467100"/>
            <a:ext cx="78867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r>
              <a:rPr lang="en-GB" altLang="en-US" dirty="0">
                <a:ea typeface="Sassoon Infant Rg" charset="0"/>
                <a:cs typeface="Sassoon Infant Rg" charset="0"/>
              </a:rPr>
              <a:t>I can keep my feet steady on the floor.</a:t>
            </a:r>
          </a:p>
          <a:p>
            <a:pPr eaLnBrk="1" hangingPunct="1"/>
            <a:r>
              <a:rPr lang="en-GB" altLang="en-US" dirty="0">
                <a:ea typeface="Sassoon Infant Rg" charset="0"/>
                <a:cs typeface="Sassoon Infant Rg" charset="0"/>
              </a:rPr>
              <a:t>I can follow instructions carefully.</a:t>
            </a:r>
          </a:p>
          <a:p>
            <a:pPr eaLnBrk="1" hangingPunct="1"/>
            <a:r>
              <a:rPr lang="en-GB" altLang="en-US" dirty="0">
                <a:ea typeface="Sassoon Infant Rg" charset="0"/>
                <a:cs typeface="Sassoon Infant Rg" charset="0"/>
              </a:rPr>
              <a:t>I can stay in my own space.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Shell Stars</a:t>
            </a:r>
          </a:p>
        </p:txBody>
      </p:sp>
      <p:sp>
        <p:nvSpPr>
          <p:cNvPr id="30723" name="TextBox 4"/>
          <p:cNvSpPr txBox="1">
            <a:spLocks noChangeArrowheads="1"/>
          </p:cNvSpPr>
          <p:nvPr/>
        </p:nvSpPr>
        <p:spPr bwMode="auto">
          <a:xfrm>
            <a:off x="755650" y="1473200"/>
            <a:ext cx="76327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just" eaLnBrk="1" hangingPunct="1">
              <a:lnSpc>
                <a:spcPct val="100000"/>
              </a:lnSpc>
              <a:spcBef>
                <a:spcPct val="0"/>
              </a:spcBef>
              <a:buFontTx/>
              <a:buNone/>
            </a:pPr>
            <a:r>
              <a:rPr lang="en-GB" altLang="en-US" dirty="0">
                <a:solidFill>
                  <a:schemeClr val="tx1"/>
                </a:solidFill>
              </a:rPr>
              <a:t>Above you, the sky turns to the loveliest shade of midnight blue and tiny stars come out. There are stars above you and shell stars all around you. You enjoy the way they twinkle and glow. You watch a shooting star travel across the night sky and you make a wish. It travels all the way from one side of the sky to the other. You know your wish will come true somewhere in the world and you feel happy in your heart. All is well. You decide it’s time to start coming back home. The night sky gets lighter until it is blue again. You smooth the sand where you were lying and walk along the beach. Past the waves and back to this room. You notice how your head feels, lying on the floor. You gently open your eyes and hear the sounds inside the room.</a:t>
            </a:r>
          </a:p>
          <a:p>
            <a:pPr algn="just" eaLnBrk="1" hangingPunct="1">
              <a:lnSpc>
                <a:spcPct val="100000"/>
              </a:lnSpc>
              <a:spcBef>
                <a:spcPct val="0"/>
              </a:spcBef>
              <a:buFontTx/>
              <a:buNone/>
            </a:pPr>
            <a:endParaRPr lang="en-GB" altLang="en-US" dirty="0">
              <a:solidFill>
                <a:schemeClr val="tx1"/>
              </a:solidFill>
            </a:endParaRPr>
          </a:p>
          <a:p>
            <a:pPr algn="just" eaLnBrk="1" hangingPunct="1">
              <a:lnSpc>
                <a:spcPct val="100000"/>
              </a:lnSpc>
              <a:spcBef>
                <a:spcPct val="0"/>
              </a:spcBef>
              <a:buFontTx/>
              <a:buNone/>
            </a:pPr>
            <a:r>
              <a:rPr lang="en-GB" altLang="en-US" dirty="0">
                <a:solidFill>
                  <a:schemeClr val="tx1"/>
                </a:solidFill>
              </a:rPr>
              <a:t>As quiet as a starfish, come up to sitting. Legs crossed, lips closed, hands on your knee.</a:t>
            </a:r>
          </a:p>
        </p:txBody>
      </p:sp>
    </p:spTree>
  </p:cSld>
  <p:clrMapOvr>
    <a:masterClrMapping/>
  </p:clrMapOvr>
  <p:transition spd="slow" advTm="3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dirty="0" smtClean="0"/>
              <a:t>Shell Stars</a:t>
            </a:r>
          </a:p>
        </p:txBody>
      </p:sp>
      <p:sp>
        <p:nvSpPr>
          <p:cNvPr id="31747" name="TextBox 4"/>
          <p:cNvSpPr txBox="1">
            <a:spLocks noChangeArrowheads="1"/>
          </p:cNvSpPr>
          <p:nvPr/>
        </p:nvSpPr>
        <p:spPr bwMode="auto">
          <a:xfrm>
            <a:off x="755650" y="1473200"/>
            <a:ext cx="76327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just" eaLnBrk="1" hangingPunct="1">
              <a:lnSpc>
                <a:spcPct val="100000"/>
              </a:lnSpc>
              <a:spcBef>
                <a:spcPct val="0"/>
              </a:spcBef>
              <a:buFontTx/>
              <a:buNone/>
            </a:pPr>
            <a:r>
              <a:rPr lang="en-GB" altLang="en-US" dirty="0">
                <a:solidFill>
                  <a:schemeClr val="tx1"/>
                </a:solidFill>
              </a:rPr>
              <a:t>Above you, the sky turns to the loveliest shade of midnight blue and tiny stars come out. There are stars above you and shell stars all around you. You enjoy the way they twinkle and glow. You watch a shooting star travel across the night sky and you make a wish. It travels all the way from one side of the sky to the other. You know your wish will come true somewhere in the world and you feel happy in your heart. All is well. You decide it’s time to start coming back home. The night sky gets lighter until it is blue again. You smooth the sand where you were lying and walk along the beach. Past the waves and back to this room. You notice how your head feels, lying on the floor. You gently open your eyes and hear the sounds inside the room.</a:t>
            </a:r>
          </a:p>
          <a:p>
            <a:pPr algn="just" eaLnBrk="1" hangingPunct="1">
              <a:lnSpc>
                <a:spcPct val="100000"/>
              </a:lnSpc>
              <a:spcBef>
                <a:spcPct val="0"/>
              </a:spcBef>
              <a:buFontTx/>
              <a:buNone/>
            </a:pPr>
            <a:endParaRPr lang="en-GB" altLang="en-US" dirty="0">
              <a:solidFill>
                <a:schemeClr val="tx1"/>
              </a:solidFill>
            </a:endParaRPr>
          </a:p>
          <a:p>
            <a:pPr algn="just" eaLnBrk="1" hangingPunct="1">
              <a:lnSpc>
                <a:spcPct val="100000"/>
              </a:lnSpc>
              <a:spcBef>
                <a:spcPct val="0"/>
              </a:spcBef>
              <a:buFontTx/>
              <a:buNone/>
            </a:pPr>
            <a:r>
              <a:rPr lang="en-GB" altLang="en-US" dirty="0">
                <a:solidFill>
                  <a:schemeClr val="tx1"/>
                </a:solidFill>
              </a:rPr>
              <a:t>As quiet as a starfish, come up to sitting. Legs crossed, lips closed, hands on your knee.</a:t>
            </a:r>
          </a:p>
        </p:txBody>
      </p:sp>
    </p:spTree>
  </p:cSld>
  <p:clrMapOvr>
    <a:masterClrMapping/>
  </p:clrMapOvr>
  <p:transition spd="slow" advTm="6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dirty="0" smtClean="0"/>
              <a:t>Shell Stars</a:t>
            </a:r>
          </a:p>
        </p:txBody>
      </p:sp>
      <p:sp>
        <p:nvSpPr>
          <p:cNvPr id="32771" name="TextBox 4"/>
          <p:cNvSpPr txBox="1">
            <a:spLocks noChangeArrowheads="1"/>
          </p:cNvSpPr>
          <p:nvPr/>
        </p:nvSpPr>
        <p:spPr bwMode="auto">
          <a:xfrm>
            <a:off x="755650" y="1473200"/>
            <a:ext cx="76327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just" eaLnBrk="1" hangingPunct="1">
              <a:lnSpc>
                <a:spcPct val="100000"/>
              </a:lnSpc>
              <a:spcBef>
                <a:spcPct val="0"/>
              </a:spcBef>
              <a:buFontTx/>
              <a:buNone/>
            </a:pPr>
            <a:r>
              <a:rPr lang="en-GB" altLang="en-US" dirty="0">
                <a:solidFill>
                  <a:schemeClr val="tx1"/>
                </a:solidFill>
              </a:rPr>
              <a:t>Above you, the sky turns to the loveliest shade of midnight blue and tiny stars come out. There are stars above you and shell stars all around you. You enjoy the way they twinkle and glow. You watch a shooting star travel across the night sky and you make a wish. It travels all the way from one side of the sky to the other. You know your wish will come true somewhere in the world and you feel happy in your heart. All is well. You decide it’s time to start coming back home. The night sky gets lighter until it is blue again. You smooth the sand where you were lying and walk along the beach. Past the waves and back to this room. You notice how your head feels, lying on the floor. You gently open your eyes and hear the sounds inside the room.</a:t>
            </a:r>
          </a:p>
          <a:p>
            <a:pPr algn="just" eaLnBrk="1" hangingPunct="1">
              <a:lnSpc>
                <a:spcPct val="100000"/>
              </a:lnSpc>
              <a:spcBef>
                <a:spcPct val="0"/>
              </a:spcBef>
              <a:buFontTx/>
              <a:buNone/>
            </a:pPr>
            <a:endParaRPr lang="en-GB" altLang="en-US" dirty="0">
              <a:solidFill>
                <a:schemeClr val="tx1"/>
              </a:solidFill>
            </a:endParaRPr>
          </a:p>
          <a:p>
            <a:pPr algn="just" eaLnBrk="1" hangingPunct="1">
              <a:lnSpc>
                <a:spcPct val="100000"/>
              </a:lnSpc>
              <a:spcBef>
                <a:spcPct val="0"/>
              </a:spcBef>
              <a:buFontTx/>
              <a:buNone/>
            </a:pPr>
            <a:r>
              <a:rPr lang="en-GB" altLang="en-US" dirty="0">
                <a:solidFill>
                  <a:schemeClr val="tx1"/>
                </a:solidFill>
              </a:rPr>
              <a:t>As quiet as a starfish, come up to sitting. Legs crossed, lips closed, hands on your knee.</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dirty="0" smtClean="0"/>
              <a:t>Starfish Meditation</a:t>
            </a:r>
          </a:p>
        </p:txBody>
      </p:sp>
      <p:sp>
        <p:nvSpPr>
          <p:cNvPr id="3" name="TextBox 2"/>
          <p:cNvSpPr txBox="1">
            <a:spLocks noChangeArrowheads="1"/>
          </p:cNvSpPr>
          <p:nvPr/>
        </p:nvSpPr>
        <p:spPr bwMode="auto">
          <a:xfrm>
            <a:off x="755650" y="1473200"/>
            <a:ext cx="76327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dirty="0">
                <a:solidFill>
                  <a:schemeClr val="tx1"/>
                </a:solidFill>
              </a:rPr>
              <a:t>Meditation is the trickiest </a:t>
            </a:r>
            <a:r>
              <a:rPr lang="en-GB" altLang="en-US" dirty="0" smtClean="0">
                <a:solidFill>
                  <a:schemeClr val="tx1"/>
                </a:solidFill>
              </a:rPr>
              <a:t>part of </a:t>
            </a:r>
            <a:r>
              <a:rPr lang="en-GB" altLang="en-US" dirty="0">
                <a:solidFill>
                  <a:schemeClr val="tx1"/>
                </a:solidFill>
              </a:rPr>
              <a:t>yoga. </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Shortly, we are going to learn how to sit quietly for a whole minute. </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This will help you make your mind strong.</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8682" y="3116153"/>
            <a:ext cx="2746635" cy="360849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69938" y="4101307"/>
            <a:ext cx="3594100" cy="466725"/>
          </a:xfrm>
          <a:prstGeom prst="roundRect">
            <a:avLst/>
          </a:prstGeom>
          <a:solidFill>
            <a:srgbClr val="FFF0CB"/>
          </a:solidFill>
          <a:ln w="28575">
            <a:solidFill>
              <a:srgbClr val="F9B000"/>
            </a:solidFill>
          </a:ln>
        </p:spPr>
        <p:txBody>
          <a:bodyPr lIns="72000" tIns="72000" rIns="72000" bIns="72000">
            <a:spAutoFit/>
          </a:bodyPr>
          <a:lstStyle/>
          <a:p>
            <a:pPr eaLnBrk="1" fontAlgn="auto" hangingPunct="1">
              <a:spcBef>
                <a:spcPts val="0"/>
              </a:spcBef>
              <a:spcAft>
                <a:spcPts val="0"/>
              </a:spcAft>
              <a:defRPr/>
            </a:pPr>
            <a:r>
              <a:rPr lang="en-GB" dirty="0">
                <a:latin typeface="+mn-lt"/>
              </a:rPr>
              <a:t>Stay focused and relaxed.</a:t>
            </a:r>
          </a:p>
        </p:txBody>
      </p:sp>
      <p:sp>
        <p:nvSpPr>
          <p:cNvPr id="13" name="TextBox 12"/>
          <p:cNvSpPr txBox="1"/>
          <p:nvPr/>
        </p:nvSpPr>
        <p:spPr>
          <a:xfrm>
            <a:off x="755650" y="3025775"/>
            <a:ext cx="3594100" cy="773809"/>
          </a:xfrm>
          <a:prstGeom prst="roundRect">
            <a:avLst/>
          </a:prstGeom>
          <a:solidFill>
            <a:srgbClr val="AFDEF9"/>
          </a:solidFill>
          <a:ln w="28575">
            <a:solidFill>
              <a:srgbClr val="00A7E6"/>
            </a:solidFill>
          </a:ln>
        </p:spPr>
        <p:txBody>
          <a:bodyPr lIns="72000" tIns="72000" rIns="72000" bIns="72000">
            <a:spAutoFit/>
          </a:bodyPr>
          <a:lstStyle/>
          <a:p>
            <a:pPr eaLnBrk="1" fontAlgn="auto" hangingPunct="1">
              <a:spcBef>
                <a:spcPts val="0"/>
              </a:spcBef>
              <a:spcAft>
                <a:spcPts val="0"/>
              </a:spcAft>
              <a:defRPr/>
            </a:pPr>
            <a:r>
              <a:rPr lang="en-GB" dirty="0">
                <a:latin typeface="+mn-lt"/>
              </a:rPr>
              <a:t> Keep your gaze on the starfish or close your eyes.</a:t>
            </a:r>
          </a:p>
        </p:txBody>
      </p:sp>
      <p:sp>
        <p:nvSpPr>
          <p:cNvPr id="12" name="TextBox 11"/>
          <p:cNvSpPr txBox="1"/>
          <p:nvPr/>
        </p:nvSpPr>
        <p:spPr>
          <a:xfrm>
            <a:off x="755650" y="2389188"/>
            <a:ext cx="3597275" cy="468312"/>
          </a:xfrm>
          <a:prstGeom prst="roundRect">
            <a:avLst/>
          </a:prstGeom>
          <a:solidFill>
            <a:srgbClr val="FFF0CB"/>
          </a:solidFill>
          <a:ln w="28575">
            <a:solidFill>
              <a:srgbClr val="F9B000"/>
            </a:solidFill>
          </a:ln>
        </p:spPr>
        <p:txBody>
          <a:bodyPr lIns="72000" tIns="72000" rIns="72000" bIns="72000">
            <a:spAutoFit/>
          </a:bodyPr>
          <a:lstStyle/>
          <a:p>
            <a:pPr eaLnBrk="1" fontAlgn="auto" hangingPunct="1">
              <a:spcBef>
                <a:spcPts val="0"/>
              </a:spcBef>
              <a:spcAft>
                <a:spcPts val="0"/>
              </a:spcAft>
              <a:defRPr/>
            </a:pPr>
            <a:r>
              <a:rPr lang="en-GB" dirty="0">
                <a:latin typeface="+mn-lt"/>
              </a:rPr>
              <a:t>Keep breathing evenly.</a:t>
            </a:r>
          </a:p>
        </p:txBody>
      </p:sp>
      <p:sp>
        <p:nvSpPr>
          <p:cNvPr id="6" name="TextBox 5"/>
          <p:cNvSpPr txBox="1"/>
          <p:nvPr/>
        </p:nvSpPr>
        <p:spPr>
          <a:xfrm>
            <a:off x="762000" y="1446213"/>
            <a:ext cx="3594100" cy="773112"/>
          </a:xfrm>
          <a:prstGeom prst="roundRect">
            <a:avLst/>
          </a:prstGeom>
          <a:solidFill>
            <a:srgbClr val="AFDEF9"/>
          </a:solidFill>
          <a:ln w="28575">
            <a:solidFill>
              <a:srgbClr val="00A7E6"/>
            </a:solidFill>
          </a:ln>
        </p:spPr>
        <p:txBody>
          <a:bodyPr lIns="72000" tIns="72000" rIns="72000" bIns="72000">
            <a:spAutoFit/>
          </a:bodyPr>
          <a:lstStyle/>
          <a:p>
            <a:pPr eaLnBrk="1" fontAlgn="auto" hangingPunct="1">
              <a:spcBef>
                <a:spcPts val="0"/>
              </a:spcBef>
              <a:spcAft>
                <a:spcPts val="0"/>
              </a:spcAft>
              <a:defRPr/>
            </a:pPr>
            <a:r>
              <a:rPr lang="en-GB" dirty="0">
                <a:latin typeface="+mn-lt"/>
              </a:rPr>
              <a:t>Look at the centre of the starfish and stay focused.</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514725" y="1208088"/>
            <a:ext cx="5062538"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a:spLocks noChangeArrowheads="1"/>
          </p:cNvSpPr>
          <p:nvPr/>
        </p:nvSpPr>
        <p:spPr bwMode="auto">
          <a:xfrm>
            <a:off x="7100888" y="5838825"/>
            <a:ext cx="1476375" cy="469900"/>
          </a:xfrm>
          <a:prstGeom prst="roundRect">
            <a:avLst>
              <a:gd name="adj" fmla="val 12208"/>
            </a:avLst>
          </a:prstGeom>
          <a:solidFill>
            <a:srgbClr val="D0EEF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50000"/>
              </a:lnSpc>
              <a:spcBef>
                <a:spcPct val="0"/>
              </a:spcBef>
              <a:buFontTx/>
              <a:buNone/>
            </a:pPr>
            <a:r>
              <a:rPr lang="en-GB" altLang="en-US" sz="1600" b="1" dirty="0">
                <a:solidFill>
                  <a:schemeClr val="tx1"/>
                </a:solidFill>
              </a:rPr>
              <a:t>Start Timer</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938" y="4914900"/>
            <a:ext cx="798512"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itle 1"/>
          <p:cNvSpPr>
            <a:spLocks noGrp="1"/>
          </p:cNvSpPr>
          <p:nvPr>
            <p:ph type="title"/>
          </p:nvPr>
        </p:nvSpPr>
        <p:spPr/>
        <p:txBody>
          <a:bodyPr/>
          <a:lstStyle/>
          <a:p>
            <a:r>
              <a:rPr lang="en-GB" altLang="en-US" dirty="0" smtClean="0"/>
              <a:t>Starfish Meditation</a:t>
            </a: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5350" y="5718175"/>
            <a:ext cx="5762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5350" y="5487988"/>
            <a:ext cx="5762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5350" y="5038725"/>
            <a:ext cx="57626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755650" y="1473201"/>
            <a:ext cx="7632700" cy="44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lnSpc>
                <a:spcPct val="100000"/>
              </a:lnSpc>
              <a:spcBef>
                <a:spcPct val="0"/>
              </a:spcBef>
              <a:buFontTx/>
              <a:buNone/>
            </a:pPr>
            <a:r>
              <a:rPr lang="en-GB" altLang="en-US" dirty="0">
                <a:solidFill>
                  <a:schemeClr val="tx1"/>
                </a:solidFill>
              </a:rPr>
              <a:t>Things to know before we do meditation: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xEl>
                                              <p:pRg st="0" end="0"/>
                                            </p:txEl>
                                          </p:spTgt>
                                        </p:tgtEl>
                                      </p:cBhvr>
                                    </p:animEffect>
                                    <p:set>
                                      <p:cBhvr>
                                        <p:cTn id="12" dur="1" fill="hold">
                                          <p:stCondLst>
                                            <p:cond delay="499"/>
                                          </p:stCondLst>
                                        </p:cTn>
                                        <p:tgtEl>
                                          <p:spTgt spid="16">
                                            <p:txEl>
                                              <p:pRg st="0" end="0"/>
                                            </p:txEl>
                                          </p:spTgt>
                                        </p:tgtEl>
                                        <p:attrNameLst>
                                          <p:attrName>style.visibility</p:attrName>
                                        </p:attrNameLst>
                                      </p:cBhvr>
                                      <p:to>
                                        <p:strVal val="hidden"/>
                                      </p:to>
                                    </p:set>
                                  </p:childTnLst>
                                </p:cTn>
                              </p:par>
                              <p:par>
                                <p:cTn id="13" presetID="10" presetClass="entr" presetSubtype="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50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1"/>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0" presetClass="entr" presetSubtype="0" fill="hold" nodeType="clickEffect">
                                  <p:stCondLst>
                                    <p:cond delay="1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22" presetClass="entr" presetSubtype="4" fill="hold" nodeType="withEffect">
                                  <p:stCondLst>
                                    <p:cond delay="200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60000"/>
                                        <p:tgtEl>
                                          <p:spTgt spid="15"/>
                                        </p:tgtEl>
                                      </p:cBhvr>
                                    </p:animEffect>
                                  </p:childTnLst>
                                </p:cTn>
                              </p:par>
                              <p:par>
                                <p:cTn id="48" presetID="22" presetClass="exit" presetSubtype="1" fill="hold" nodeType="withEffect">
                                  <p:stCondLst>
                                    <p:cond delay="2000"/>
                                  </p:stCondLst>
                                  <p:childTnLst>
                                    <p:animEffect transition="out" filter="wipe(up)">
                                      <p:cBhvr>
                                        <p:cTn id="49" dur="58000"/>
                                        <p:tgtEl>
                                          <p:spTgt spid="19"/>
                                        </p:tgtEl>
                                      </p:cBhvr>
                                    </p:animEffect>
                                    <p:set>
                                      <p:cBhvr>
                                        <p:cTn id="50" dur="1" fill="hold">
                                          <p:stCondLst>
                                            <p:cond delay="57999"/>
                                          </p:stCondLst>
                                        </p:cTn>
                                        <p:tgtEl>
                                          <p:spTgt spid="19"/>
                                        </p:tgtEl>
                                        <p:attrNameLst>
                                          <p:attrName>style.visibility</p:attrName>
                                        </p:attrNameLst>
                                      </p:cBhvr>
                                      <p:to>
                                        <p:strVal val="hidden"/>
                                      </p:to>
                                    </p:set>
                                  </p:childTnLst>
                                </p:cTn>
                              </p:par>
                              <p:par>
                                <p:cTn id="51" presetID="22" presetClass="entr" presetSubtype="1" fill="hold" nodeType="withEffect">
                                  <p:stCondLst>
                                    <p:cond delay="200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par>
                                <p:cTn id="54" presetID="22" presetClass="exit" presetSubtype="1" fill="hold" nodeType="withEffect">
                                  <p:stCondLst>
                                    <p:cond delay="55000"/>
                                  </p:stCondLst>
                                  <p:childTnLst>
                                    <p:animEffect transition="out" filter="wipe(up)">
                                      <p:cBhvr>
                                        <p:cTn id="55" dur="5000"/>
                                        <p:tgtEl>
                                          <p:spTgt spid="18"/>
                                        </p:tgtEl>
                                      </p:cBhvr>
                                    </p:animEffect>
                                    <p:set>
                                      <p:cBhvr>
                                        <p:cTn id="56" dur="1" fill="hold">
                                          <p:stCondLst>
                                            <p:cond delay="4999"/>
                                          </p:stCondLst>
                                        </p:cTn>
                                        <p:tgtEl>
                                          <p:spTgt spid="18"/>
                                        </p:tgtEl>
                                        <p:attrNameLst>
                                          <p:attrName>style.visibility</p:attrName>
                                        </p:attrNameLst>
                                      </p:cBhvr>
                                      <p:to>
                                        <p:strVal val="hidden"/>
                                      </p:to>
                                    </p:set>
                                  </p:childTnLst>
                                </p:cTn>
                              </p:par>
                              <p:par>
                                <p:cTn id="57" presetID="31"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1000" fill="hold"/>
                                        <p:tgtEl>
                                          <p:spTgt spid="7"/>
                                        </p:tgtEl>
                                        <p:attrNameLst>
                                          <p:attrName>ppt_w</p:attrName>
                                        </p:attrNameLst>
                                      </p:cBhvr>
                                      <p:tavLst>
                                        <p:tav tm="0">
                                          <p:val>
                                            <p:fltVal val="0"/>
                                          </p:val>
                                        </p:tav>
                                        <p:tav tm="100000">
                                          <p:val>
                                            <p:strVal val="#ppt_w"/>
                                          </p:val>
                                        </p:tav>
                                      </p:tavLst>
                                    </p:anim>
                                    <p:anim calcmode="lin" valueType="num">
                                      <p:cBhvr>
                                        <p:cTn id="60" dur="1000" fill="hold"/>
                                        <p:tgtEl>
                                          <p:spTgt spid="7"/>
                                        </p:tgtEl>
                                        <p:attrNameLst>
                                          <p:attrName>ppt_h</p:attrName>
                                        </p:attrNameLst>
                                      </p:cBhvr>
                                      <p:tavLst>
                                        <p:tav tm="0">
                                          <p:val>
                                            <p:fltVal val="0"/>
                                          </p:val>
                                        </p:tav>
                                        <p:tav tm="100000">
                                          <p:val>
                                            <p:strVal val="#ppt_h"/>
                                          </p:val>
                                        </p:tav>
                                      </p:tavLst>
                                    </p:anim>
                                    <p:anim calcmode="lin" valueType="num">
                                      <p:cBhvr>
                                        <p:cTn id="61" dur="1000" fill="hold"/>
                                        <p:tgtEl>
                                          <p:spTgt spid="7"/>
                                        </p:tgtEl>
                                        <p:attrNameLst>
                                          <p:attrName>style.rotation</p:attrName>
                                        </p:attrNameLst>
                                      </p:cBhvr>
                                      <p:tavLst>
                                        <p:tav tm="0">
                                          <p:val>
                                            <p:fltVal val="90"/>
                                          </p:val>
                                        </p:tav>
                                        <p:tav tm="100000">
                                          <p:val>
                                            <p:fltVal val="0"/>
                                          </p:val>
                                        </p:tav>
                                      </p:tavLst>
                                    </p:anim>
                                    <p:animEffect transition="in" filter="fade">
                                      <p:cBhvr>
                                        <p:cTn id="62" dur="1000"/>
                                        <p:tgtEl>
                                          <p:spTgt spid="7"/>
                                        </p:tgtEl>
                                      </p:cBhvr>
                                    </p:animEffect>
                                  </p:childTnLst>
                                </p:cTn>
                              </p:par>
                              <p:par>
                                <p:cTn id="63" presetID="42" presetClass="path" presetSubtype="0" accel="50000" decel="50000" fill="hold" nodeType="withEffect">
                                  <p:stCondLst>
                                    <p:cond delay="0"/>
                                  </p:stCondLst>
                                  <p:childTnLst>
                                    <p:animMotion origin="layout" path="M -1.11111E-6 3.33333E-6 L -0.16111 0.00463 " pathEditMode="relative" rAng="0" ptsTypes="AA">
                                      <p:cBhvr>
                                        <p:cTn id="64" dur="2000" fill="hold"/>
                                        <p:tgtEl>
                                          <p:spTgt spid="5"/>
                                        </p:tgtEl>
                                        <p:attrNameLst>
                                          <p:attrName>ppt_x</p:attrName>
                                          <p:attrName>ppt_y</p:attrName>
                                        </p:attrNameLst>
                                      </p:cBhvr>
                                      <p:rCtr x="-8056" y="231"/>
                                    </p:animMotion>
                                  </p:childTnLst>
                                </p:cTn>
                              </p:par>
                              <p:par>
                                <p:cTn id="65" presetID="10" presetClass="exit" presetSubtype="0" fill="hold" grpId="1" nodeType="withEffect">
                                  <p:stCondLst>
                                    <p:cond delay="0"/>
                                  </p:stCondLst>
                                  <p:childTnLst>
                                    <p:animEffect transition="out" filter="fade">
                                      <p:cBhvr>
                                        <p:cTn id="66" dur="500"/>
                                        <p:tgtEl>
                                          <p:spTgt spid="6"/>
                                        </p:tgtEl>
                                      </p:cBhvr>
                                    </p:animEffect>
                                    <p:set>
                                      <p:cBhvr>
                                        <p:cTn id="67" dur="1" fill="hold">
                                          <p:stCondLst>
                                            <p:cond delay="499"/>
                                          </p:stCondLst>
                                        </p:cTn>
                                        <p:tgtEl>
                                          <p:spTgt spid="6"/>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1"/>
                                        </p:tgtEl>
                                      </p:cBhvr>
                                    </p:animEffect>
                                    <p:set>
                                      <p:cBhvr>
                                        <p:cTn id="7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4" grpId="0" animBg="1"/>
      <p:bldP spid="14" grpId="1" animBg="1"/>
      <p:bldP spid="13" grpId="0" animBg="1"/>
      <p:bldP spid="13" grpId="1" animBg="1"/>
      <p:bldP spid="12" grpId="0" animBg="1"/>
      <p:bldP spid="12" grpId="1" animBg="1"/>
      <p:bldP spid="6" grpId="0" animBg="1"/>
      <p:bldP spid="6" grpId="1" animBg="1"/>
      <p:bldP spid="11" grpId="0" animBg="1"/>
      <p:bldP spid="11" grpId="1" animBg="1"/>
      <p:bldP spid="16"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568" y="2676472"/>
            <a:ext cx="5148064" cy="3640275"/>
          </a:xfrm>
          <a:prstGeom prst="roundRect">
            <a:avLst>
              <a:gd name="adj" fmla="val 5775"/>
            </a:avLst>
          </a:prstGeom>
        </p:spPr>
      </p:pic>
      <p:sp>
        <p:nvSpPr>
          <p:cNvPr id="7" name="Title 1"/>
          <p:cNvSpPr txBox="1">
            <a:spLocks/>
          </p:cNvSpPr>
          <p:nvPr/>
        </p:nvSpPr>
        <p:spPr>
          <a:xfrm>
            <a:off x="5867400" y="2665360"/>
            <a:ext cx="2520950" cy="1106143"/>
          </a:xfrm>
          <a:prstGeom prst="roundRect">
            <a:avLst>
              <a:gd name="adj" fmla="val 22767"/>
            </a:avLst>
          </a:prstGeom>
          <a:solidFill>
            <a:srgbClr val="AFDEF9"/>
          </a:solidFill>
          <a:ln w="25400">
            <a:noFill/>
          </a:ln>
        </p:spPr>
        <p:txBody>
          <a:bodyPr lIns="36000" tIns="108000" rIns="36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fontAlgn="auto">
              <a:spcAft>
                <a:spcPts val="0"/>
              </a:spcAft>
              <a:defRPr/>
            </a:pPr>
            <a:r>
              <a:rPr lang="en-GB" sz="1800" b="0" dirty="0">
                <a:solidFill>
                  <a:schemeClr val="tx1"/>
                </a:solidFill>
                <a:latin typeface="Twinkl" pitchFamily="2" charset="0"/>
              </a:rPr>
              <a:t>It is time to </a:t>
            </a:r>
            <a:r>
              <a:rPr lang="en-GB" sz="1800" b="0" dirty="0" smtClean="0">
                <a:solidFill>
                  <a:schemeClr val="tx1"/>
                </a:solidFill>
                <a:latin typeface="Twinkl" pitchFamily="2" charset="0"/>
              </a:rPr>
              <a:t>sail home </a:t>
            </a:r>
            <a:r>
              <a:rPr lang="en-GB" sz="1800" b="0" dirty="0">
                <a:solidFill>
                  <a:schemeClr val="tx1"/>
                </a:solidFill>
                <a:latin typeface="Twinkl" pitchFamily="2" charset="0"/>
              </a:rPr>
              <a:t>from our </a:t>
            </a:r>
            <a:r>
              <a:rPr lang="en-GB" sz="1800" b="0" dirty="0" smtClean="0">
                <a:solidFill>
                  <a:schemeClr val="tx1"/>
                </a:solidFill>
                <a:latin typeface="Twinkl" pitchFamily="2" charset="0"/>
              </a:rPr>
              <a:t/>
            </a:r>
            <a:br>
              <a:rPr lang="en-GB" sz="1800" b="0" dirty="0" smtClean="0">
                <a:solidFill>
                  <a:schemeClr val="tx1"/>
                </a:solidFill>
                <a:latin typeface="Twinkl" pitchFamily="2" charset="0"/>
              </a:rPr>
            </a:br>
            <a:r>
              <a:rPr lang="en-GB" sz="1800" b="0" dirty="0" smtClean="0">
                <a:solidFill>
                  <a:schemeClr val="tx1"/>
                </a:solidFill>
                <a:latin typeface="Twinkl" pitchFamily="2" charset="0"/>
              </a:rPr>
              <a:t>coastal </a:t>
            </a:r>
            <a:r>
              <a:rPr lang="en-GB" sz="1800" b="0" dirty="0">
                <a:solidFill>
                  <a:schemeClr val="tx1"/>
                </a:solidFill>
                <a:latin typeface="Twinkl" pitchFamily="2" charset="0"/>
              </a:rPr>
              <a:t>caper.</a:t>
            </a:r>
          </a:p>
        </p:txBody>
      </p:sp>
      <p:sp>
        <p:nvSpPr>
          <p:cNvPr id="36868" name="Title 1"/>
          <p:cNvSpPr>
            <a:spLocks noGrp="1"/>
          </p:cNvSpPr>
          <p:nvPr>
            <p:ph type="title"/>
          </p:nvPr>
        </p:nvSpPr>
        <p:spPr/>
        <p:txBody>
          <a:bodyPr/>
          <a:lstStyle/>
          <a:p>
            <a:r>
              <a:rPr lang="en-GB" altLang="en-US" dirty="0" smtClean="0"/>
              <a:t>Sailing Home</a:t>
            </a:r>
          </a:p>
        </p:txBody>
      </p:sp>
      <p:sp>
        <p:nvSpPr>
          <p:cNvPr id="3" name="TextBox 2"/>
          <p:cNvSpPr txBox="1">
            <a:spLocks noChangeArrowheads="1"/>
          </p:cNvSpPr>
          <p:nvPr/>
        </p:nvSpPr>
        <p:spPr bwMode="auto">
          <a:xfrm>
            <a:off x="755650" y="1473200"/>
            <a:ext cx="76327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just" eaLnBrk="1" hangingPunct="1">
              <a:lnSpc>
                <a:spcPct val="100000"/>
              </a:lnSpc>
              <a:spcBef>
                <a:spcPct val="0"/>
              </a:spcBef>
              <a:buFontTx/>
              <a:buNone/>
            </a:pPr>
            <a:r>
              <a:rPr lang="en-GB" altLang="en-US" dirty="0">
                <a:solidFill>
                  <a:schemeClr val="tx1"/>
                </a:solidFill>
              </a:rPr>
              <a:t>We have been on a yoga journey. We have learnt how to practise relaxed breathing and how to exercise our minds and bodies to help us feel calmer and happier.</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650" y="4283075"/>
            <a:ext cx="3051175"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5903913" y="3922487"/>
            <a:ext cx="2519362" cy="1677988"/>
          </a:xfrm>
          <a:prstGeom prst="roundRect">
            <a:avLst>
              <a:gd name="adj" fmla="val 11669"/>
            </a:avLst>
          </a:prstGeom>
          <a:solidFill>
            <a:srgbClr val="FFF0CB"/>
          </a:solidFill>
          <a:ln w="25400">
            <a:noFill/>
          </a:ln>
        </p:spPr>
        <p:txBody>
          <a:bodyPr lIns="108000" tIns="108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fontAlgn="auto">
              <a:spcAft>
                <a:spcPts val="0"/>
              </a:spcAft>
              <a:defRPr/>
            </a:pPr>
            <a:r>
              <a:rPr lang="en-GB" sz="1800" b="0" dirty="0">
                <a:solidFill>
                  <a:schemeClr val="tx1"/>
                </a:solidFill>
                <a:latin typeface="Twinkl" pitchFamily="2" charset="0"/>
              </a:rPr>
              <a:t>How did you feel during the lesson</a:t>
            </a:r>
            <a:r>
              <a:rPr lang="en-GB" sz="1800" b="0" dirty="0" smtClean="0">
                <a:solidFill>
                  <a:schemeClr val="tx1"/>
                </a:solidFill>
                <a:latin typeface="Twinkl" pitchFamily="2" charset="0"/>
              </a:rPr>
              <a:t>?</a:t>
            </a:r>
          </a:p>
          <a:p>
            <a:pPr algn="ctr" fontAlgn="auto">
              <a:spcAft>
                <a:spcPts val="0"/>
              </a:spcAft>
              <a:defRPr/>
            </a:pPr>
            <a:endParaRPr lang="en-GB" sz="1800" b="0" dirty="0">
              <a:solidFill>
                <a:schemeClr val="tx1"/>
              </a:solidFill>
              <a:latin typeface="Twinkl" pitchFamily="2" charset="0"/>
            </a:endParaRPr>
          </a:p>
          <a:p>
            <a:pPr algn="ctr" fontAlgn="auto">
              <a:spcAft>
                <a:spcPts val="0"/>
              </a:spcAft>
              <a:defRPr/>
            </a:pPr>
            <a:r>
              <a:rPr lang="en-GB" sz="1800" b="0" dirty="0">
                <a:solidFill>
                  <a:schemeClr val="tx1"/>
                </a:solidFill>
                <a:latin typeface="Twinkl" pitchFamily="2" charset="0"/>
              </a:rPr>
              <a:t>What have you learnt?</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06575" y="2808288"/>
            <a:ext cx="9493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06575" y="2808288"/>
            <a:ext cx="9493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4" presetClass="path" presetSubtype="0" accel="50000" decel="50000" fill="hold" nodeType="clickEffect">
                                  <p:stCondLst>
                                    <p:cond delay="1000"/>
                                  </p:stCondLst>
                                  <p:childTnLst>
                                    <p:animMotion origin="layout" path="M 8.33333E-7 -1.85185E-6 L 0.19028 -0.00926 " pathEditMode="relative" rAng="0" ptsTypes="AA">
                                      <p:cBhvr>
                                        <p:cTn id="20" dur="10000" fill="hold"/>
                                        <p:tgtEl>
                                          <p:spTgt spid="6"/>
                                        </p:tgtEl>
                                        <p:attrNameLst>
                                          <p:attrName>ppt_x</p:attrName>
                                          <p:attrName>ppt_y</p:attrName>
                                        </p:attrNameLst>
                                      </p:cBhvr>
                                      <p:rCtr x="9514" y="-463"/>
                                    </p:animMotion>
                                  </p:childTnLst>
                                </p:cTn>
                              </p:par>
                              <p:par>
                                <p:cTn id="21" presetID="32" presetClass="emph" presetSubtype="0" repeatCount="indefinite" fill="hold" nodeType="withEffect">
                                  <p:stCondLst>
                                    <p:cond delay="1000"/>
                                  </p:stCondLst>
                                  <p:childTnLst>
                                    <p:animRot by="120000">
                                      <p:cBhvr>
                                        <p:cTn id="22" dur="1000" fill="hold">
                                          <p:stCondLst>
                                            <p:cond delay="0"/>
                                          </p:stCondLst>
                                        </p:cTn>
                                        <p:tgtEl>
                                          <p:spTgt spid="6"/>
                                        </p:tgtEl>
                                        <p:attrNameLst>
                                          <p:attrName>r</p:attrName>
                                        </p:attrNameLst>
                                      </p:cBhvr>
                                    </p:animRot>
                                    <p:animRot by="-240000">
                                      <p:cBhvr>
                                        <p:cTn id="23" dur="2000" fill="hold">
                                          <p:stCondLst>
                                            <p:cond delay="2000"/>
                                          </p:stCondLst>
                                        </p:cTn>
                                        <p:tgtEl>
                                          <p:spTgt spid="6"/>
                                        </p:tgtEl>
                                        <p:attrNameLst>
                                          <p:attrName>r</p:attrName>
                                        </p:attrNameLst>
                                      </p:cBhvr>
                                    </p:animRot>
                                    <p:animRot by="240000">
                                      <p:cBhvr>
                                        <p:cTn id="24" dur="2000" fill="hold">
                                          <p:stCondLst>
                                            <p:cond delay="4000"/>
                                          </p:stCondLst>
                                        </p:cTn>
                                        <p:tgtEl>
                                          <p:spTgt spid="6"/>
                                        </p:tgtEl>
                                        <p:attrNameLst>
                                          <p:attrName>r</p:attrName>
                                        </p:attrNameLst>
                                      </p:cBhvr>
                                    </p:animRot>
                                    <p:animRot by="-240000">
                                      <p:cBhvr>
                                        <p:cTn id="25" dur="2000" fill="hold">
                                          <p:stCondLst>
                                            <p:cond delay="6000"/>
                                          </p:stCondLst>
                                        </p:cTn>
                                        <p:tgtEl>
                                          <p:spTgt spid="6"/>
                                        </p:tgtEl>
                                        <p:attrNameLst>
                                          <p:attrName>r</p:attrName>
                                        </p:attrNameLst>
                                      </p:cBhvr>
                                    </p:animRot>
                                    <p:animRot by="120000">
                                      <p:cBhvr>
                                        <p:cTn id="26" dur="2000" fill="hold">
                                          <p:stCondLst>
                                            <p:cond delay="8000"/>
                                          </p:stCondLst>
                                        </p:cTn>
                                        <p:tgtEl>
                                          <p:spTgt spid="6"/>
                                        </p:tgtEl>
                                        <p:attrNameLst>
                                          <p:attrName>r</p:attrName>
                                        </p:attrNameLst>
                                      </p:cBhvr>
                                    </p:animRo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5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2292" name="Title 1"/>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GB" altLang="en-US" sz="3600" b="1" dirty="0">
                <a:solidFill>
                  <a:schemeClr val="tx1"/>
                </a:solidFill>
              </a:rPr>
              <a:t>Success Criteria</a:t>
            </a:r>
          </a:p>
        </p:txBody>
      </p:sp>
      <p:sp>
        <p:nvSpPr>
          <p:cNvPr id="12293" name="Title 1"/>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GB" altLang="en-US" sz="3600" b="1" dirty="0">
                <a:solidFill>
                  <a:schemeClr val="tx1"/>
                </a:solidFill>
              </a:rPr>
              <a:t>Aim</a:t>
            </a:r>
          </a:p>
        </p:txBody>
      </p:sp>
      <p:sp>
        <p:nvSpPr>
          <p:cNvPr id="12294" name="Content Placeholder 15"/>
          <p:cNvSpPr>
            <a:spLocks noGrp="1"/>
          </p:cNvSpPr>
          <p:nvPr>
            <p:ph idx="1"/>
          </p:nvPr>
        </p:nvSpPr>
        <p:spPr/>
        <p:txBody>
          <a:bodyPr>
            <a:normAutofit/>
          </a:bodyPr>
          <a:lstStyle/>
          <a:p>
            <a:r>
              <a:rPr lang="en-GB" altLang="en-US" dirty="0" smtClean="0">
                <a:latin typeface="Twinkl" pitchFamily="2" charset="0"/>
              </a:rPr>
              <a:t>I can root my feet on to the ground.</a:t>
            </a:r>
          </a:p>
        </p:txBody>
      </p:sp>
      <p:sp>
        <p:nvSpPr>
          <p:cNvPr id="12295" name="Content Placeholder 15"/>
          <p:cNvSpPr txBox="1">
            <a:spLocks/>
          </p:cNvSpPr>
          <p:nvPr/>
        </p:nvSpPr>
        <p:spPr bwMode="auto">
          <a:xfrm>
            <a:off x="628650" y="3467100"/>
            <a:ext cx="78867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r>
              <a:rPr lang="en-GB" altLang="en-US" dirty="0">
                <a:ea typeface="Sassoon Infant Rg" charset="0"/>
                <a:cs typeface="Sassoon Infant Rg" charset="0"/>
              </a:rPr>
              <a:t>I can keep my feet steady on the floor.</a:t>
            </a:r>
          </a:p>
          <a:p>
            <a:pPr eaLnBrk="1" hangingPunct="1"/>
            <a:r>
              <a:rPr lang="en-GB" altLang="en-US" dirty="0">
                <a:ea typeface="Sassoon Infant Rg" charset="0"/>
                <a:cs typeface="Sassoon Infant Rg" charset="0"/>
              </a:rPr>
              <a:t>I can follow instructions carefully.</a:t>
            </a:r>
          </a:p>
          <a:p>
            <a:pPr eaLnBrk="1" hangingPunct="1"/>
            <a:r>
              <a:rPr lang="en-GB" altLang="en-US" dirty="0">
                <a:ea typeface="Sassoon Infant Rg" charset="0"/>
                <a:cs typeface="Sassoon Infant Rg" charset="0"/>
              </a:rPr>
              <a:t>I can stay in my own space.</a:t>
            </a:r>
          </a:p>
        </p:txBody>
      </p:sp>
    </p:spTree>
    <p:extLst>
      <p:ext uri="{BB962C8B-B14F-4D97-AF65-F5344CB8AC3E}">
        <p14:creationId xmlns:p14="http://schemas.microsoft.com/office/powerpoint/2010/main" val="24025149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482975" y="2374900"/>
            <a:ext cx="3249613" cy="2279650"/>
          </a:xfrm>
          <a:prstGeom prst="roundRect">
            <a:avLst>
              <a:gd name="adj" fmla="val 11496"/>
            </a:avLst>
          </a:prstGeom>
          <a:solidFill>
            <a:schemeClr val="accent6">
              <a:lumMod val="20000"/>
              <a:lumOff val="80000"/>
            </a:schemeClr>
          </a:solidFill>
          <a:ln w="25400">
            <a:noFill/>
          </a:ln>
        </p:spPr>
        <p:txBody>
          <a:bodyPr lIns="108000" tIns="360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fontAlgn="auto">
              <a:lnSpc>
                <a:spcPct val="100000"/>
              </a:lnSpc>
              <a:spcAft>
                <a:spcPts val="0"/>
              </a:spcAft>
              <a:defRPr/>
            </a:pPr>
            <a:r>
              <a:rPr lang="en-GB" sz="1800" b="0" dirty="0">
                <a:solidFill>
                  <a:schemeClr val="tx1"/>
                </a:solidFill>
                <a:latin typeface="Twinkl" pitchFamily="2" charset="0"/>
              </a:rPr>
              <a:t>Yoga is not about being the </a:t>
            </a:r>
            <a:r>
              <a:rPr lang="en-GB" sz="1800" b="0" dirty="0" smtClean="0">
                <a:solidFill>
                  <a:schemeClr val="tx1"/>
                </a:solidFill>
                <a:latin typeface="Twinkl" pitchFamily="2" charset="0"/>
              </a:rPr>
              <a:t>best but </a:t>
            </a:r>
            <a:r>
              <a:rPr lang="en-GB" sz="1800" b="0" dirty="0">
                <a:solidFill>
                  <a:schemeClr val="tx1"/>
                </a:solidFill>
                <a:latin typeface="Twinkl" pitchFamily="2" charset="0"/>
              </a:rPr>
              <a:t>about feeling good. Some people will enjoy the poses most, others will be really good at the breathing or meditation.</a:t>
            </a:r>
          </a:p>
        </p:txBody>
      </p:sp>
      <p:sp>
        <p:nvSpPr>
          <p:cNvPr id="7" name="Title 1"/>
          <p:cNvSpPr txBox="1">
            <a:spLocks/>
          </p:cNvSpPr>
          <p:nvPr/>
        </p:nvSpPr>
        <p:spPr>
          <a:xfrm>
            <a:off x="769192" y="2378075"/>
            <a:ext cx="2520950" cy="1984375"/>
          </a:xfrm>
          <a:prstGeom prst="roundRect">
            <a:avLst>
              <a:gd name="adj" fmla="val 11496"/>
            </a:avLst>
          </a:prstGeom>
          <a:solidFill>
            <a:srgbClr val="DCE9B9"/>
          </a:solidFill>
          <a:ln w="25400">
            <a:noFill/>
          </a:ln>
        </p:spPr>
        <p:txBody>
          <a:bodyPr lIns="108000" tIns="360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fontAlgn="auto">
              <a:lnSpc>
                <a:spcPct val="100000"/>
              </a:lnSpc>
              <a:spcAft>
                <a:spcPts val="0"/>
              </a:spcAft>
              <a:defRPr/>
            </a:pPr>
            <a:r>
              <a:rPr lang="en-GB" sz="1800" b="0" dirty="0">
                <a:solidFill>
                  <a:schemeClr val="tx1"/>
                </a:solidFill>
                <a:latin typeface="Twinkl" pitchFamily="2" charset="0"/>
              </a:rPr>
              <a:t>Yoga is for everybody! Doing yoga is about finding a way that is comfortable for you. </a:t>
            </a:r>
          </a:p>
        </p:txBody>
      </p:sp>
      <p:sp>
        <p:nvSpPr>
          <p:cNvPr id="13316" name="Title 1"/>
          <p:cNvSpPr>
            <a:spLocks noGrp="1"/>
          </p:cNvSpPr>
          <p:nvPr>
            <p:ph type="title"/>
          </p:nvPr>
        </p:nvSpPr>
        <p:spPr/>
        <p:txBody>
          <a:bodyPr/>
          <a:lstStyle/>
          <a:p>
            <a:r>
              <a:rPr lang="en-GB" altLang="en-US" dirty="0"/>
              <a:t>Coastal Caper</a:t>
            </a:r>
            <a:endParaRPr lang="en-GB" altLang="en-US" dirty="0" smtClean="0"/>
          </a:p>
        </p:txBody>
      </p:sp>
      <p:sp>
        <p:nvSpPr>
          <p:cNvPr id="3" name="Title 1"/>
          <p:cNvSpPr>
            <a:spLocks/>
          </p:cNvSpPr>
          <p:nvPr/>
        </p:nvSpPr>
        <p:spPr bwMode="auto">
          <a:xfrm>
            <a:off x="457200" y="1473200"/>
            <a:ext cx="8220075" cy="37147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GB" altLang="en-US" dirty="0"/>
              <a:t>Has anyone done yoga before?</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b="8636"/>
          <a:stretch/>
        </p:blipFill>
        <p:spPr bwMode="auto">
          <a:xfrm>
            <a:off x="6880862" y="1716077"/>
            <a:ext cx="1700794" cy="516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69192" y="1985963"/>
            <a:ext cx="2520950" cy="777875"/>
          </a:xfrm>
          <a:prstGeom prst="round2SameRect">
            <a:avLst/>
          </a:prstGeom>
          <a:solidFill>
            <a:srgbClr val="AFDEF9"/>
          </a:solidFill>
          <a:ln w="25400">
            <a:noFill/>
          </a:ln>
        </p:spPr>
        <p:txBody>
          <a:bodyPr lIns="108000" tIns="108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fontAlgn="auto">
              <a:spcAft>
                <a:spcPts val="0"/>
              </a:spcAft>
              <a:defRPr/>
            </a:pPr>
            <a:r>
              <a:rPr lang="en-GB" sz="1800" dirty="0">
                <a:solidFill>
                  <a:schemeClr val="tx1"/>
                </a:solidFill>
                <a:latin typeface="Twinkl" pitchFamily="2" charset="0"/>
              </a:rPr>
              <a:t>What sort of people can do yoga?</a:t>
            </a:r>
          </a:p>
        </p:txBody>
      </p:sp>
      <p:sp>
        <p:nvSpPr>
          <p:cNvPr id="6" name="Title 1"/>
          <p:cNvSpPr txBox="1">
            <a:spLocks/>
          </p:cNvSpPr>
          <p:nvPr/>
        </p:nvSpPr>
        <p:spPr>
          <a:xfrm>
            <a:off x="3482975" y="1985963"/>
            <a:ext cx="3249613" cy="777875"/>
          </a:xfrm>
          <a:prstGeom prst="round2SameRect">
            <a:avLst/>
          </a:prstGeom>
          <a:solidFill>
            <a:srgbClr val="AFDEF9"/>
          </a:solidFill>
          <a:ln w="25400">
            <a:noFill/>
          </a:ln>
        </p:spPr>
        <p:txBody>
          <a:bodyPr lIns="108000" tIns="108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fontAlgn="auto">
              <a:spcAft>
                <a:spcPts val="0"/>
              </a:spcAft>
              <a:defRPr/>
            </a:pPr>
            <a:r>
              <a:rPr lang="en-GB" sz="1800" dirty="0">
                <a:solidFill>
                  <a:schemeClr val="tx1"/>
                </a:solidFill>
                <a:latin typeface="Twinkl" pitchFamily="2" charset="0"/>
              </a:rPr>
              <a:t>What sort of people will be best at yoga?</a:t>
            </a:r>
          </a:p>
        </p:txBody>
      </p:sp>
      <p:sp>
        <p:nvSpPr>
          <p:cNvPr id="9" name="Title 1"/>
          <p:cNvSpPr>
            <a:spLocks/>
          </p:cNvSpPr>
          <p:nvPr/>
        </p:nvSpPr>
        <p:spPr bwMode="auto">
          <a:xfrm>
            <a:off x="760413" y="5043488"/>
            <a:ext cx="5972175" cy="747712"/>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just" eaLnBrk="1" hangingPunct="1">
              <a:spcBef>
                <a:spcPct val="0"/>
              </a:spcBef>
              <a:buFontTx/>
              <a:buNone/>
            </a:pPr>
            <a:r>
              <a:rPr lang="en-GB" altLang="en-US" dirty="0"/>
              <a:t>When we feel good about ourselves, we are happy and able to care for others. We can help make the world a better place for everyone.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5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p:bldP spid="5" grpId="0" animBg="1"/>
      <p:bldP spid="6"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15817" y="2761222"/>
            <a:ext cx="5034384" cy="355861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Title 1"/>
          <p:cNvSpPr txBox="1">
            <a:spLocks/>
          </p:cNvSpPr>
          <p:nvPr/>
        </p:nvSpPr>
        <p:spPr>
          <a:xfrm>
            <a:off x="2915817" y="4901979"/>
            <a:ext cx="5463008" cy="1003376"/>
          </a:xfrm>
          <a:prstGeom prst="roundRect">
            <a:avLst>
              <a:gd name="adj" fmla="val 7876"/>
            </a:avLst>
          </a:prstGeom>
          <a:solidFill>
            <a:srgbClr val="AFDEF9"/>
          </a:solidFill>
          <a:ln w="25400">
            <a:solidFill>
              <a:srgbClr val="00A7E6"/>
            </a:solidFill>
          </a:ln>
        </p:spPr>
        <p:txBody>
          <a:bodyPr wrap="square" lIns="108000" tIns="108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fontAlgn="auto">
              <a:spcAft>
                <a:spcPts val="0"/>
              </a:spcAft>
              <a:defRPr/>
            </a:pPr>
            <a:r>
              <a:rPr lang="en-GB" sz="1800" b="0" dirty="0">
                <a:solidFill>
                  <a:schemeClr val="tx1"/>
                </a:solidFill>
                <a:latin typeface="Twinkl" pitchFamily="2" charset="0"/>
              </a:rPr>
              <a:t>After a week of the ‘spring tides</a:t>
            </a:r>
            <a:r>
              <a:rPr lang="en-GB" sz="1800" b="0" dirty="0" smtClean="0">
                <a:solidFill>
                  <a:schemeClr val="tx1"/>
                </a:solidFill>
                <a:latin typeface="Twinkl" pitchFamily="2" charset="0"/>
              </a:rPr>
              <a:t>’ </a:t>
            </a:r>
            <a:r>
              <a:rPr lang="en-GB" sz="1800" b="0" dirty="0">
                <a:solidFill>
                  <a:schemeClr val="tx1"/>
                </a:solidFill>
                <a:latin typeface="Twinkl" pitchFamily="2" charset="0"/>
              </a:rPr>
              <a:t>they turn to ‘neap tides’, where the tides are weaker and don’t come so far up the beach or so low down the beach.</a:t>
            </a:r>
          </a:p>
        </p:txBody>
      </p:sp>
      <p:sp>
        <p:nvSpPr>
          <p:cNvPr id="11" name="Title 1"/>
          <p:cNvSpPr txBox="1">
            <a:spLocks/>
          </p:cNvSpPr>
          <p:nvPr/>
        </p:nvSpPr>
        <p:spPr>
          <a:xfrm>
            <a:off x="2627313" y="3027934"/>
            <a:ext cx="5761037" cy="1521262"/>
          </a:xfrm>
          <a:prstGeom prst="roundRect">
            <a:avLst>
              <a:gd name="adj" fmla="val 7876"/>
            </a:avLst>
          </a:prstGeom>
          <a:solidFill>
            <a:srgbClr val="DCE9B9"/>
          </a:solidFill>
          <a:ln w="25400">
            <a:solidFill>
              <a:srgbClr val="87BD31"/>
            </a:solidFill>
          </a:ln>
        </p:spPr>
        <p:txBody>
          <a:bodyPr lIns="108000" tIns="108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fontAlgn="auto">
              <a:spcAft>
                <a:spcPts val="0"/>
              </a:spcAft>
              <a:defRPr/>
            </a:pPr>
            <a:r>
              <a:rPr lang="en-GB" sz="1800" b="0" dirty="0" smtClean="0">
                <a:solidFill>
                  <a:schemeClr val="tx1"/>
                </a:solidFill>
                <a:latin typeface="Twinkl" pitchFamily="2" charset="0"/>
              </a:rPr>
              <a:t>When the new moon comes, the tides are more active. This is called a ‘spring tide’ as the waves spring forwards up the beach. During spring tides, there will be very little beach left at high tide and lots of beach to see at low tide.</a:t>
            </a:r>
          </a:p>
        </p:txBody>
      </p:sp>
      <p:sp>
        <p:nvSpPr>
          <p:cNvPr id="14340" name="Title 1"/>
          <p:cNvSpPr>
            <a:spLocks noGrp="1"/>
          </p:cNvSpPr>
          <p:nvPr>
            <p:ph type="title"/>
          </p:nvPr>
        </p:nvSpPr>
        <p:spPr/>
        <p:txBody>
          <a:bodyPr/>
          <a:lstStyle/>
          <a:p>
            <a:r>
              <a:rPr lang="en-GB" altLang="en-US" dirty="0"/>
              <a:t>Coastal Caper</a:t>
            </a:r>
            <a:endParaRPr lang="en-GB" altLang="en-US" dirty="0" smtClean="0"/>
          </a:p>
        </p:txBody>
      </p:sp>
      <p:sp>
        <p:nvSpPr>
          <p:cNvPr id="4" name="Title 1"/>
          <p:cNvSpPr>
            <a:spLocks/>
          </p:cNvSpPr>
          <p:nvPr/>
        </p:nvSpPr>
        <p:spPr bwMode="auto">
          <a:xfrm>
            <a:off x="755650" y="1535113"/>
            <a:ext cx="7623175" cy="24923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nchor="ctr" anchorCtr="1">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GB" altLang="en-US"/>
              <a:t>The waves we see are created by the moon and the sun.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51725" y="561975"/>
            <a:ext cx="9969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l="31253" b="30122"/>
          <a:stretch/>
        </p:blipFill>
        <p:spPr>
          <a:xfrm>
            <a:off x="446400" y="4077072"/>
            <a:ext cx="2366819" cy="2331240"/>
          </a:xfrm>
          <a:prstGeom prst="roundRect">
            <a:avLst>
              <a:gd name="adj" fmla="val 5941"/>
            </a:avLst>
          </a:prstGeom>
        </p:spPr>
      </p:pic>
      <p:sp>
        <p:nvSpPr>
          <p:cNvPr id="9" name="Title 1"/>
          <p:cNvSpPr txBox="1">
            <a:spLocks/>
          </p:cNvSpPr>
          <p:nvPr/>
        </p:nvSpPr>
        <p:spPr>
          <a:xfrm>
            <a:off x="746125" y="1884632"/>
            <a:ext cx="7632700" cy="779462"/>
          </a:xfrm>
          <a:prstGeom prst="roundRect">
            <a:avLst>
              <a:gd name="adj" fmla="val 14942"/>
            </a:avLst>
          </a:prstGeom>
          <a:solidFill>
            <a:srgbClr val="FFF0CB"/>
          </a:solidFill>
          <a:ln w="25400">
            <a:noFill/>
          </a:ln>
        </p:spPr>
        <p:txBody>
          <a:bodyPr lIns="108000" tIns="108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fontAlgn="auto">
              <a:spcAft>
                <a:spcPts val="0"/>
              </a:spcAft>
              <a:defRPr/>
            </a:pPr>
            <a:r>
              <a:rPr lang="en-GB" sz="1800" b="0" dirty="0">
                <a:solidFill>
                  <a:schemeClr val="tx1"/>
                </a:solidFill>
                <a:latin typeface="Twinkl" pitchFamily="2" charset="0"/>
              </a:rPr>
              <a:t>The force around the moon and sun pulls and pushes the waves backwards and forwards.</a:t>
            </a:r>
          </a:p>
        </p:txBody>
      </p:sp>
      <p:sp>
        <p:nvSpPr>
          <p:cNvPr id="10" name="Title 1"/>
          <p:cNvSpPr>
            <a:spLocks/>
          </p:cNvSpPr>
          <p:nvPr/>
        </p:nvSpPr>
        <p:spPr bwMode="auto">
          <a:xfrm>
            <a:off x="2984737" y="2938534"/>
            <a:ext cx="4896544" cy="498598"/>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spcBef>
                <a:spcPct val="0"/>
              </a:spcBef>
              <a:buFontTx/>
              <a:buNone/>
            </a:pPr>
            <a:r>
              <a:rPr lang="en-GB" altLang="en-US" dirty="0" smtClean="0"/>
              <a:t>This creates tides. When the tide is high, it comes high up the beach.</a:t>
            </a:r>
            <a:endParaRPr lang="en-GB" altLang="en-US" dirty="0"/>
          </a:p>
        </p:txBody>
      </p:sp>
      <p:sp>
        <p:nvSpPr>
          <p:cNvPr id="3" name="Rectangle 2"/>
          <p:cNvSpPr/>
          <p:nvPr/>
        </p:nvSpPr>
        <p:spPr>
          <a:xfrm>
            <a:off x="3221831" y="5445224"/>
            <a:ext cx="4572000" cy="646331"/>
          </a:xfrm>
          <a:prstGeom prst="rect">
            <a:avLst/>
          </a:prstGeom>
        </p:spPr>
        <p:txBody>
          <a:bodyPr>
            <a:spAutoFit/>
          </a:bodyPr>
          <a:lstStyle/>
          <a:p>
            <a:pPr algn="ctr" eaLnBrk="1" hangingPunct="1"/>
            <a:r>
              <a:rPr lang="en-GB" altLang="en-US" dirty="0"/>
              <a:t>When it is low, the edge of the water is further away.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3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P spid="4" grpId="0"/>
      <p:bldP spid="9" grpId="0" animBg="1"/>
      <p:bldP spid="10" grpId="0"/>
      <p:bldP spid="10"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543050" y="2659063"/>
            <a:ext cx="6048375" cy="1390650"/>
          </a:xfrm>
          <a:prstGeom prst="roundRect">
            <a:avLst>
              <a:gd name="adj" fmla="val 7876"/>
            </a:avLst>
          </a:prstGeom>
          <a:solidFill>
            <a:srgbClr val="DCE9B9"/>
          </a:solidFill>
          <a:ln w="25400">
            <a:solidFill>
              <a:srgbClr val="87BD31"/>
            </a:solidFill>
          </a:ln>
        </p:spPr>
        <p:txBody>
          <a:bodyPr lIns="252000" tIns="252000" rIns="252000" bIns="252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fontAlgn="auto">
              <a:lnSpc>
                <a:spcPct val="100000"/>
              </a:lnSpc>
              <a:spcAft>
                <a:spcPts val="0"/>
              </a:spcAft>
              <a:defRPr/>
            </a:pPr>
            <a:r>
              <a:rPr lang="en-GB" sz="1800" b="0" dirty="0">
                <a:solidFill>
                  <a:schemeClr val="tx1"/>
                </a:solidFill>
                <a:latin typeface="Twinkl" pitchFamily="2" charset="0"/>
              </a:rPr>
              <a:t>Let’s act out getting what we need.</a:t>
            </a:r>
          </a:p>
          <a:p>
            <a:pPr algn="ctr" fontAlgn="auto">
              <a:lnSpc>
                <a:spcPct val="100000"/>
              </a:lnSpc>
              <a:spcAft>
                <a:spcPts val="0"/>
              </a:spcAft>
              <a:defRPr/>
            </a:pPr>
            <a:r>
              <a:rPr lang="en-GB" sz="1800" b="0" dirty="0">
                <a:solidFill>
                  <a:schemeClr val="tx1"/>
                </a:solidFill>
                <a:latin typeface="Twinkl" pitchFamily="2" charset="0"/>
              </a:rPr>
              <a:t>We need a net, bucket and spade. </a:t>
            </a:r>
          </a:p>
          <a:p>
            <a:pPr algn="ctr" fontAlgn="auto">
              <a:lnSpc>
                <a:spcPct val="100000"/>
              </a:lnSpc>
              <a:spcAft>
                <a:spcPts val="0"/>
              </a:spcAft>
              <a:defRPr/>
            </a:pPr>
            <a:r>
              <a:rPr lang="en-GB" sz="1800" b="0" dirty="0">
                <a:solidFill>
                  <a:schemeClr val="tx1"/>
                </a:solidFill>
                <a:latin typeface="Twinkl" pitchFamily="2" charset="0"/>
              </a:rPr>
              <a:t>Let’s put on our wellies, sun hat and sun glasses </a:t>
            </a:r>
            <a:r>
              <a:rPr lang="en-GB" sz="1800" b="0" dirty="0" smtClean="0">
                <a:solidFill>
                  <a:schemeClr val="tx1"/>
                </a:solidFill>
                <a:latin typeface="Twinkl" pitchFamily="2" charset="0"/>
              </a:rPr>
              <a:t>too.</a:t>
            </a:r>
            <a:endParaRPr lang="en-GB" sz="1800" b="0" dirty="0">
              <a:latin typeface="Twinkl" pitchFamily="2" charset="0"/>
            </a:endParaRPr>
          </a:p>
        </p:txBody>
      </p:sp>
      <p:sp>
        <p:nvSpPr>
          <p:cNvPr id="15363" name="Title 1"/>
          <p:cNvSpPr>
            <a:spLocks noGrp="1"/>
          </p:cNvSpPr>
          <p:nvPr>
            <p:ph type="title"/>
          </p:nvPr>
        </p:nvSpPr>
        <p:spPr/>
        <p:txBody>
          <a:bodyPr/>
          <a:lstStyle/>
          <a:p>
            <a:r>
              <a:rPr lang="en-GB" altLang="en-US" dirty="0"/>
              <a:t>Coastal Caper</a:t>
            </a:r>
            <a:endParaRPr lang="en-GB" altLang="en-US" dirty="0" smtClean="0"/>
          </a:p>
        </p:txBody>
      </p:sp>
      <p:sp>
        <p:nvSpPr>
          <p:cNvPr id="4" name="Title 1"/>
          <p:cNvSpPr>
            <a:spLocks/>
          </p:cNvSpPr>
          <p:nvPr/>
        </p:nvSpPr>
        <p:spPr bwMode="auto">
          <a:xfrm>
            <a:off x="2257425" y="1535113"/>
            <a:ext cx="4618038" cy="24923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nchor="ctr" anchorCtr="1">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eaLnBrk="1" hangingPunct="1">
              <a:spcBef>
                <a:spcPct val="0"/>
              </a:spcBef>
              <a:buFontTx/>
              <a:buNone/>
            </a:pPr>
            <a:r>
              <a:rPr lang="en-GB" altLang="en-US" dirty="0"/>
              <a:t>We are going to the coast to go </a:t>
            </a:r>
            <a:r>
              <a:rPr lang="en-GB" altLang="en-US" dirty="0" err="1" smtClean="0"/>
              <a:t>rockpooling</a:t>
            </a:r>
            <a:r>
              <a:rPr lang="en-GB" altLang="en-US" dirty="0"/>
              <a:t>.</a:t>
            </a:r>
          </a:p>
        </p:txBody>
      </p:sp>
      <p:sp>
        <p:nvSpPr>
          <p:cNvPr id="9" name="Title 1"/>
          <p:cNvSpPr txBox="1">
            <a:spLocks/>
          </p:cNvSpPr>
          <p:nvPr/>
        </p:nvSpPr>
        <p:spPr>
          <a:xfrm>
            <a:off x="2268538" y="1966913"/>
            <a:ext cx="4606925" cy="508000"/>
          </a:xfrm>
          <a:prstGeom prst="roundRect">
            <a:avLst>
              <a:gd name="adj" fmla="val 14942"/>
            </a:avLst>
          </a:prstGeom>
          <a:solidFill>
            <a:srgbClr val="AFDEF9"/>
          </a:solidFill>
          <a:ln w="25400">
            <a:solidFill>
              <a:srgbClr val="00A7E6"/>
            </a:solidFill>
          </a:ln>
        </p:spPr>
        <p:txBody>
          <a:bodyPr lIns="108000" tIns="108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fontAlgn="auto">
              <a:spcAft>
                <a:spcPts val="0"/>
              </a:spcAft>
              <a:defRPr/>
            </a:pPr>
            <a:r>
              <a:rPr lang="en-GB" sz="1800" b="0" dirty="0">
                <a:solidFill>
                  <a:schemeClr val="tx1"/>
                </a:solidFill>
                <a:latin typeface="Twinkl" pitchFamily="2" charset="0"/>
              </a:rPr>
              <a:t>What do we need to take with us?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188" y="3016250"/>
            <a:ext cx="1325562"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37425" y="2898775"/>
            <a:ext cx="115252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9063" y="3876675"/>
            <a:ext cx="12858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2268538" y="5153025"/>
            <a:ext cx="4608512" cy="508000"/>
          </a:xfrm>
          <a:prstGeom prst="roundRect">
            <a:avLst>
              <a:gd name="adj" fmla="val 14942"/>
            </a:avLst>
          </a:prstGeom>
          <a:solidFill>
            <a:srgbClr val="FFF0CB"/>
          </a:solidFill>
          <a:ln w="25400">
            <a:solidFill>
              <a:srgbClr val="F9B000"/>
            </a:solidFill>
          </a:ln>
        </p:spPr>
        <p:txBody>
          <a:bodyPr lIns="108000" tIns="108000" rIns="108000" bIns="108000" anchor="ctr" anchorCtr="1">
            <a:sp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algn="ctr" fontAlgn="auto">
              <a:spcAft>
                <a:spcPts val="0"/>
              </a:spcAft>
              <a:defRPr/>
            </a:pPr>
            <a:r>
              <a:rPr lang="en-GB" sz="1800" b="0" dirty="0">
                <a:solidFill>
                  <a:schemeClr val="tx1"/>
                </a:solidFill>
                <a:latin typeface="Twinkl" pitchFamily="2" charset="0"/>
              </a:rPr>
              <a:t>Now it’s time to begin our adventure.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10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9"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b" id="{92C2A661-70A8-4A22-AB61-C34D94C13211}" vid="{7C7236FF-B6A6-41B3-A57B-B7F9E7B02E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TotalTime>
  <Words>2402</Words>
  <Application>Microsoft Office PowerPoint</Application>
  <PresentationFormat>On-screen Show (4:3)</PresentationFormat>
  <Paragraphs>233</Paragraphs>
  <Slides>49</Slides>
  <Notes>0</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Twinkl Sb</vt:lpstr>
      <vt:lpstr>Arial</vt:lpstr>
      <vt:lpstr>Twinkl</vt:lpstr>
      <vt:lpstr>Sassoon Infant Rg</vt:lpstr>
      <vt:lpstr>Tuffy-TTF</vt:lpstr>
      <vt:lpstr>Calibri</vt:lpstr>
      <vt:lpstr>Office Theme</vt:lpstr>
      <vt:lpstr>PowerPoint Presentation</vt:lpstr>
      <vt:lpstr>PowerPoint Presentation</vt:lpstr>
      <vt:lpstr>PowerPoint Presentation</vt:lpstr>
      <vt:lpstr>PowerPoint Presentation</vt:lpstr>
      <vt:lpstr>PowerPoint Presentation</vt:lpstr>
      <vt:lpstr>Coastal Caper</vt:lpstr>
      <vt:lpstr>Coastal Caper</vt:lpstr>
      <vt:lpstr>Coastal Caper</vt:lpstr>
      <vt:lpstr>PowerPoint Presentation</vt:lpstr>
      <vt:lpstr>Waves</vt:lpstr>
      <vt:lpstr>PowerPoint Presentation</vt:lpstr>
      <vt:lpstr>Mermaid</vt:lpstr>
      <vt:lpstr>Mermaid</vt:lpstr>
      <vt:lpstr>Mermaid</vt:lpstr>
      <vt:lpstr>Seaweed</vt:lpstr>
      <vt:lpstr>Seaweed</vt:lpstr>
      <vt:lpstr>Seaweed</vt:lpstr>
      <vt:lpstr>Boat</vt:lpstr>
      <vt:lpstr>Boat</vt:lpstr>
      <vt:lpstr>Boat</vt:lpstr>
      <vt:lpstr>Boat</vt:lpstr>
      <vt:lpstr>Limpet</vt:lpstr>
      <vt:lpstr>Limpet</vt:lpstr>
      <vt:lpstr>Limpet</vt:lpstr>
      <vt:lpstr>Fish</vt:lpstr>
      <vt:lpstr>Fish</vt:lpstr>
      <vt:lpstr>Fish</vt:lpstr>
      <vt:lpstr>Puffin</vt:lpstr>
      <vt:lpstr>Puffin</vt:lpstr>
      <vt:lpstr>Puffin</vt:lpstr>
      <vt:lpstr>Waves</vt:lpstr>
      <vt:lpstr>Waves</vt:lpstr>
      <vt:lpstr>Waves</vt:lpstr>
      <vt:lpstr>PowerPoint Presentation</vt:lpstr>
      <vt:lpstr>Conch Shell Breathing</vt:lpstr>
      <vt:lpstr>PowerPoint Presentation</vt:lpstr>
      <vt:lpstr>Shell Stars</vt:lpstr>
      <vt:lpstr>Shell Stars</vt:lpstr>
      <vt:lpstr>Shell Stars</vt:lpstr>
      <vt:lpstr>Shell Stars</vt:lpstr>
      <vt:lpstr>Shell Stars</vt:lpstr>
      <vt:lpstr>Shell Stars</vt:lpstr>
      <vt:lpstr>PowerPoint Presentation</vt:lpstr>
      <vt:lpstr>Starfish Meditation</vt:lpstr>
      <vt:lpstr>Starfish Meditation</vt:lpstr>
      <vt:lpstr>PowerPoint Presentation</vt:lpstr>
      <vt:lpstr>Sailing Home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Yoga</dc:title>
  <dc:creator>Joseph Hayward</dc:creator>
  <cp:lastModifiedBy>Joseph Hayward</cp:lastModifiedBy>
  <cp:revision>46</cp:revision>
  <dcterms:created xsi:type="dcterms:W3CDTF">2019-07-22T11:30:02Z</dcterms:created>
  <dcterms:modified xsi:type="dcterms:W3CDTF">2019-09-05T12:02:43Z</dcterms:modified>
</cp:coreProperties>
</file>