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0"/>
  </p:notesMasterIdLst>
  <p:handoutMasterIdLst>
    <p:handoutMasterId r:id="rId51"/>
  </p:handoutMasterIdLst>
  <p:sldIdLst>
    <p:sldId id="305" r:id="rId2"/>
    <p:sldId id="258" r:id="rId3"/>
    <p:sldId id="310" r:id="rId4"/>
    <p:sldId id="263" r:id="rId5"/>
    <p:sldId id="264" r:id="rId6"/>
    <p:sldId id="295" r:id="rId7"/>
    <p:sldId id="351" r:id="rId8"/>
    <p:sldId id="312" r:id="rId9"/>
    <p:sldId id="306" r:id="rId10"/>
    <p:sldId id="313" r:id="rId11"/>
    <p:sldId id="289" r:id="rId12"/>
    <p:sldId id="294"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6" r:id="rId28"/>
    <p:sldId id="367" r:id="rId29"/>
    <p:sldId id="368" r:id="rId30"/>
    <p:sldId id="369" r:id="rId31"/>
    <p:sldId id="370" r:id="rId32"/>
    <p:sldId id="371" r:id="rId33"/>
    <p:sldId id="290" r:id="rId34"/>
    <p:sldId id="296" r:id="rId35"/>
    <p:sldId id="291" r:id="rId36"/>
    <p:sldId id="297" r:id="rId37"/>
    <p:sldId id="320" r:id="rId38"/>
    <p:sldId id="321" r:id="rId39"/>
    <p:sldId id="372" r:id="rId40"/>
    <p:sldId id="373" r:id="rId41"/>
    <p:sldId id="374" r:id="rId42"/>
    <p:sldId id="292" r:id="rId43"/>
    <p:sldId id="298" r:id="rId44"/>
    <p:sldId id="325" r:id="rId45"/>
    <p:sldId id="308" r:id="rId46"/>
    <p:sldId id="327" r:id="rId47"/>
    <p:sldId id="375" r:id="rId48"/>
    <p:sldId id="267" r:id="rId49"/>
  </p:sldIdLst>
  <p:sldSz cx="9144000" cy="6858000" type="screen4x3"/>
  <p:notesSz cx="6858000" cy="9144000"/>
  <p:embeddedFontLst>
    <p:embeddedFont>
      <p:font typeface="Tuffy-TTF" panose="020B0603060100000000"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Sassoon Infant Rg" panose="02000503030000020003" pitchFamily="50" charset="0"/>
      <p:regular r:id="rId60"/>
      <p:bold r:id="rId61"/>
    </p:embeddedFont>
    <p:embeddedFont>
      <p:font typeface="Twinkl" pitchFamily="2" charset="0"/>
      <p:regular r:id="rId62"/>
      <p:bold r:id="rId63"/>
    </p:embeddedFont>
  </p:embeddedFontLst>
  <p:defaultTextStyle>
    <a:defPPr>
      <a:defRPr lang="en-GB"/>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5B71"/>
    <a:srgbClr val="87BD31"/>
    <a:srgbClr val="DCE9B9"/>
    <a:srgbClr val="F29BA1"/>
    <a:srgbClr val="F9B000"/>
    <a:srgbClr val="00A7E6"/>
    <a:srgbClr val="AFDEF9"/>
    <a:srgbClr val="FFF0CB"/>
    <a:srgbClr val="FFE001"/>
    <a:srgbClr val="E5EE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66" d="100"/>
          <a:sy n="66" d="100"/>
        </p:scale>
        <p:origin x="2940" y="1110"/>
      </p:cViewPr>
      <p:guideLst>
        <p:guide orient="horz" pos="2160"/>
        <p:guide pos="288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151536AE-D67F-4023-9255-288C43309CA6}" type="datetimeFigureOut">
              <a:rPr lang="en-GB"/>
              <a:pPr>
                <a:defRPr/>
              </a:pPr>
              <a:t>12/09/2019</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Tuffy-TTF" panose="020B0603060100000000" pitchFamily="34" charset="0"/>
              </a:defRPr>
            </a:lvl1pPr>
          </a:lstStyle>
          <a:p>
            <a:pPr>
              <a:defRPr/>
            </a:pPr>
            <a:fld id="{8A0F4607-812D-4982-BC81-20A56749C5F9}" type="slidenum">
              <a:rPr lang="en-GB"/>
              <a:pPr>
                <a:defRPr/>
              </a:pPr>
              <a:t>‹#›</a:t>
            </a:fld>
            <a:endParaRPr lang="en-GB" dirty="0"/>
          </a:p>
        </p:txBody>
      </p:sp>
    </p:spTree>
    <p:extLst>
      <p:ext uri="{BB962C8B-B14F-4D97-AF65-F5344CB8AC3E}">
        <p14:creationId xmlns:p14="http://schemas.microsoft.com/office/powerpoint/2010/main" val="1941722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Tuffy-TTF" panose="020B0603060100000000" pitchFamily="34" charset="0"/>
              </a:defRPr>
            </a:lvl1pPr>
          </a:lstStyle>
          <a:p>
            <a:pPr>
              <a:defRPr/>
            </a:pPr>
            <a:fld id="{0B973AB7-49EF-4193-AD15-EAB54441340B}" type="datetimeFigureOut">
              <a:rPr lang="en-GB"/>
              <a:pPr>
                <a:defRPr/>
              </a:pPr>
              <a:t>12/09/2019</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Tuffy-TTF" panose="020B0603060100000000" pitchFamily="34" charset="0"/>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Tuffy-TTF" panose="020B0603060100000000" pitchFamily="34" charset="0"/>
              </a:defRPr>
            </a:lvl1pPr>
          </a:lstStyle>
          <a:p>
            <a:pPr>
              <a:defRPr/>
            </a:pPr>
            <a:fld id="{02458DC0-FC51-4D13-B8CE-5A11F49D833E}" type="slidenum">
              <a:rPr lang="en-GB"/>
              <a:pPr>
                <a:defRPr/>
              </a:pPr>
              <a:t>‹#›</a:t>
            </a:fld>
            <a:endParaRPr lang="en-GB" dirty="0"/>
          </a:p>
        </p:txBody>
      </p:sp>
    </p:spTree>
    <p:extLst>
      <p:ext uri="{BB962C8B-B14F-4D97-AF65-F5344CB8AC3E}">
        <p14:creationId xmlns:p14="http://schemas.microsoft.com/office/powerpoint/2010/main" val="25762215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uffy-TTF" panose="020B0603060100000000"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146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4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006738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156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9019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5430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bg>
      <p:bgPr>
        <a:solidFill>
          <a:srgbClr val="31B7B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3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GB" altLang="en-US" smtClean="0"/>
              <a:t>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2" r:id="rId4"/>
    <p:sldLayoutId id="2147483696" r:id="rId5"/>
    <p:sldLayoutId id="2147483697" r:id="rId6"/>
    <p:sldLayoutId id="2147483698" r:id="rId7"/>
  </p:sldLayoutIdLst>
  <p:txStyles>
    <p:titleStyle>
      <a:lvl1pPr algn="l" rtl="0" eaLnBrk="1" fontAlgn="base" hangingPunct="1">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1" fontAlgn="base" hangingPunct="1">
        <a:lnSpc>
          <a:spcPct val="90000"/>
        </a:lnSpc>
        <a:spcBef>
          <a:spcPct val="0"/>
        </a:spcBef>
        <a:spcAft>
          <a:spcPct val="0"/>
        </a:spcAft>
        <a:defRPr sz="4000" b="1">
          <a:solidFill>
            <a:srgbClr val="1C1C1C"/>
          </a:solidFill>
          <a:latin typeface="Twinkl" pitchFamily="2" charset="0"/>
        </a:defRPr>
      </a:lvl2pPr>
      <a:lvl3pPr algn="l" rtl="0" eaLnBrk="1" fontAlgn="base" hangingPunct="1">
        <a:lnSpc>
          <a:spcPct val="90000"/>
        </a:lnSpc>
        <a:spcBef>
          <a:spcPct val="0"/>
        </a:spcBef>
        <a:spcAft>
          <a:spcPct val="0"/>
        </a:spcAft>
        <a:defRPr sz="4000" b="1">
          <a:solidFill>
            <a:srgbClr val="1C1C1C"/>
          </a:solidFill>
          <a:latin typeface="Twinkl" pitchFamily="2" charset="0"/>
        </a:defRPr>
      </a:lvl3pPr>
      <a:lvl4pPr algn="l" rtl="0" eaLnBrk="1" fontAlgn="base" hangingPunct="1">
        <a:lnSpc>
          <a:spcPct val="90000"/>
        </a:lnSpc>
        <a:spcBef>
          <a:spcPct val="0"/>
        </a:spcBef>
        <a:spcAft>
          <a:spcPct val="0"/>
        </a:spcAft>
        <a:defRPr sz="4000" b="1">
          <a:solidFill>
            <a:srgbClr val="1C1C1C"/>
          </a:solidFill>
          <a:latin typeface="Twinkl" pitchFamily="2" charset="0"/>
        </a:defRPr>
      </a:lvl4pPr>
      <a:lvl5pPr algn="l" rtl="0" eaLnBrk="1" fontAlgn="base" hangingPunct="1">
        <a:lnSpc>
          <a:spcPct val="90000"/>
        </a:lnSpc>
        <a:spcBef>
          <a:spcPct val="0"/>
        </a:spcBef>
        <a:spcAft>
          <a:spcPct val="0"/>
        </a:spcAft>
        <a:defRPr sz="4000" b="1">
          <a:solidFill>
            <a:srgbClr val="1C1C1C"/>
          </a:solidFill>
          <a:latin typeface="Twinkl" pitchFamily="2" charset="0"/>
        </a:defRPr>
      </a:lvl5pPr>
      <a:lvl6pPr marL="457200" algn="l" rtl="0" eaLnBrk="1" fontAlgn="base" hangingPunct="1">
        <a:lnSpc>
          <a:spcPct val="90000"/>
        </a:lnSpc>
        <a:spcBef>
          <a:spcPct val="0"/>
        </a:spcBef>
        <a:spcAft>
          <a:spcPct val="0"/>
        </a:spcAft>
        <a:defRPr sz="4000" b="1">
          <a:solidFill>
            <a:srgbClr val="1C1C1C"/>
          </a:solidFill>
          <a:latin typeface="Twinkl" pitchFamily="2" charset="0"/>
        </a:defRPr>
      </a:lvl6pPr>
      <a:lvl7pPr marL="914400" algn="l" rtl="0" eaLnBrk="1" fontAlgn="base" hangingPunct="1">
        <a:lnSpc>
          <a:spcPct val="90000"/>
        </a:lnSpc>
        <a:spcBef>
          <a:spcPct val="0"/>
        </a:spcBef>
        <a:spcAft>
          <a:spcPct val="0"/>
        </a:spcAft>
        <a:defRPr sz="4000" b="1">
          <a:solidFill>
            <a:srgbClr val="1C1C1C"/>
          </a:solidFill>
          <a:latin typeface="Twinkl" pitchFamily="2" charset="0"/>
        </a:defRPr>
      </a:lvl7pPr>
      <a:lvl8pPr marL="1371600" algn="l" rtl="0" eaLnBrk="1" fontAlgn="base" hangingPunct="1">
        <a:lnSpc>
          <a:spcPct val="90000"/>
        </a:lnSpc>
        <a:spcBef>
          <a:spcPct val="0"/>
        </a:spcBef>
        <a:spcAft>
          <a:spcPct val="0"/>
        </a:spcAft>
        <a:defRPr sz="4000" b="1">
          <a:solidFill>
            <a:srgbClr val="1C1C1C"/>
          </a:solidFill>
          <a:latin typeface="Twinkl" pitchFamily="2" charset="0"/>
        </a:defRPr>
      </a:lvl8pPr>
      <a:lvl9pPr marL="1828800" algn="l" rtl="0" eaLnBrk="1" fontAlgn="base" hangingPunct="1">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Tuffy-TTF" panose="020B0603060100000000" pitchFamily="34" charset="0"/>
          <a:cs typeface="Tuffy-TTF" panose="020B0603060100000000" pitchFamily="34" charset="0"/>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Tuffy-TTF" panose="020B0603060100000000" pitchFamily="34" charset="0"/>
          <a:cs typeface="Tuffy-TTF" panose="020B0603060100000000" pitchFamily="34" charset="0"/>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Tuffy-TTF" panose="020B0603060100000000" pitchFamily="34" charset="0"/>
          <a:cs typeface="Tuffy-TTF" panose="020B0603060100000000"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 Target="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slide" Target="slide19.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image" Target="../media/image64.png"/><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image" Target="../media/image68.png"/><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12.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575"/>
            <a:ext cx="9144000" cy="611188"/>
          </a:xfrm>
          <a:prstGeom prst="rect">
            <a:avLst/>
          </a:prstGeom>
          <a:solidFill>
            <a:srgbClr val="F05B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3" name="Straight Connector 2"/>
          <p:cNvCxnSpPr/>
          <p:nvPr/>
        </p:nvCxnSpPr>
        <p:spPr>
          <a:xfrm>
            <a:off x="0" y="6251575"/>
            <a:ext cx="92614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244" name="TextBox 3"/>
          <p:cNvSpPr txBox="1">
            <a:spLocks noChangeArrowheads="1"/>
          </p:cNvSpPr>
          <p:nvPr/>
        </p:nvSpPr>
        <p:spPr bwMode="auto">
          <a:xfrm>
            <a:off x="2501900" y="6464300"/>
            <a:ext cx="41402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7000"/>
              </a:lnSpc>
              <a:spcBef>
                <a:spcPct val="0"/>
              </a:spcBef>
              <a:buFontTx/>
              <a:buNone/>
            </a:pPr>
            <a:r>
              <a:rPr lang="en-GB" altLang="en-US" sz="800" b="1" dirty="0">
                <a:solidFill>
                  <a:srgbClr val="FFFFFF"/>
                </a:solidFill>
                <a:latin typeface="Tuffy-TTF" panose="020B0603060100000000" pitchFamily="34" charset="0"/>
                <a:ea typeface="Calibri" panose="020F0502020204030204" pitchFamily="34" charset="0"/>
                <a:cs typeface="Arial" panose="020B0604020202020204" pitchFamily="34" charset="0"/>
              </a:rPr>
              <a:t>Yoga | KS1 | Energising Environments | Jungle Expedition | Lesson 2</a:t>
            </a:r>
          </a:p>
        </p:txBody>
      </p:sp>
      <p:pic>
        <p:nvPicPr>
          <p:cNvPr id="10245"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65550" y="1050925"/>
            <a:ext cx="16129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Placeholder 16"/>
          <p:cNvSpPr>
            <a:spLocks/>
          </p:cNvSpPr>
          <p:nvPr/>
        </p:nvSpPr>
        <p:spPr bwMode="auto">
          <a:xfrm>
            <a:off x="0" y="3227387"/>
            <a:ext cx="9144000" cy="542925"/>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buNone/>
            </a:pPr>
            <a:r>
              <a:rPr lang="en-GB" altLang="en-US" dirty="0">
                <a:solidFill>
                  <a:schemeClr val="bg1"/>
                </a:solidFill>
                <a:latin typeface="Tuffy-TTF" panose="020B0603060100000000" pitchFamily="34" charset="0"/>
                <a:ea typeface="Sassoon Infant Rg" charset="0"/>
                <a:cs typeface="Arial" panose="020B0604020202020204" pitchFamily="34" charset="0"/>
              </a:rPr>
              <a:t>Energising Environments</a:t>
            </a:r>
          </a:p>
        </p:txBody>
      </p:sp>
      <p:sp>
        <p:nvSpPr>
          <p:cNvPr id="10247" name="Title 17"/>
          <p:cNvSpPr>
            <a:spLocks/>
          </p:cNvSpPr>
          <p:nvPr/>
        </p:nvSpPr>
        <p:spPr bwMode="auto">
          <a:xfrm>
            <a:off x="0" y="2359025"/>
            <a:ext cx="9144000" cy="6556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5400" b="1" dirty="0">
                <a:solidFill>
                  <a:schemeClr val="bg1"/>
                </a:solidFill>
                <a:latin typeface="Tuffy-TTF" panose="020B0603060100000000" pitchFamily="34" charset="0"/>
                <a:cs typeface="Arial" panose="020B0604020202020204" pitchFamily="34" charset="0"/>
              </a:rPr>
              <a:t>Yoga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l="11500" r="19530"/>
          <a:stretch/>
        </p:blipFill>
        <p:spPr>
          <a:xfrm rot="21010746">
            <a:off x="-576780" y="-2077850"/>
            <a:ext cx="9972767" cy="4520706"/>
          </a:xfrm>
          <a:prstGeom prst="rect">
            <a:avLst/>
          </a:prstGeom>
        </p:spPr>
      </p:pic>
      <p:sp>
        <p:nvSpPr>
          <p:cNvPr id="16388" name="Title 1"/>
          <p:cNvSpPr>
            <a:spLocks noGrp="1"/>
          </p:cNvSpPr>
          <p:nvPr>
            <p:ph type="title"/>
          </p:nvPr>
        </p:nvSpPr>
        <p:spPr/>
        <p:txBody>
          <a:bodyPr/>
          <a:lstStyle/>
          <a:p>
            <a:r>
              <a:rPr lang="en-GB" altLang="en-US" dirty="0"/>
              <a:t>Tarzan</a:t>
            </a:r>
            <a:endParaRPr lang="en-GB" altLang="en-US" dirty="0" smtClean="0"/>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l="16722" t="44527" r="6180"/>
          <a:stretch/>
        </p:blipFill>
        <p:spPr>
          <a:xfrm rot="311262">
            <a:off x="-796547" y="3925742"/>
            <a:ext cx="10424186" cy="2547349"/>
          </a:xfrm>
          <a:prstGeom prst="rect">
            <a:avLst/>
          </a:prstGeom>
        </p:spPr>
      </p:pic>
      <p:sp>
        <p:nvSpPr>
          <p:cNvPr id="11" name="Title 1"/>
          <p:cNvSpPr txBox="1">
            <a:spLocks/>
          </p:cNvSpPr>
          <p:nvPr/>
        </p:nvSpPr>
        <p:spPr>
          <a:xfrm>
            <a:off x="1782363" y="1777472"/>
            <a:ext cx="5569744" cy="2028350"/>
          </a:xfrm>
          <a:prstGeom prst="roundRect">
            <a:avLst>
              <a:gd name="adj" fmla="val 7876"/>
            </a:avLst>
          </a:prstGeom>
          <a:solidFill>
            <a:srgbClr val="DCE9B9"/>
          </a:solidFill>
          <a:ln w="25400">
            <a:solidFill>
              <a:srgbClr val="87BD31"/>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lnSpc>
                <a:spcPct val="100000"/>
              </a:lnSpc>
              <a:spcAft>
                <a:spcPts val="0"/>
              </a:spcAft>
              <a:defRPr/>
            </a:pPr>
            <a:r>
              <a:rPr lang="en-GB" sz="1800" dirty="0">
                <a:solidFill>
                  <a:schemeClr val="tx1"/>
                </a:solidFill>
                <a:latin typeface="Twinkl" pitchFamily="2" charset="0"/>
              </a:rPr>
              <a:t>Let’s pretend we’re in the middle of the jungle.</a:t>
            </a:r>
          </a:p>
          <a:p>
            <a:pPr algn="ctr" fontAlgn="auto">
              <a:lnSpc>
                <a:spcPct val="100000"/>
              </a:lnSpc>
              <a:spcAft>
                <a:spcPts val="0"/>
              </a:spcAft>
              <a:defRPr/>
            </a:pPr>
            <a:endParaRPr lang="en-GB" sz="1800" dirty="0">
              <a:solidFill>
                <a:schemeClr val="tx1"/>
              </a:solidFill>
              <a:latin typeface="Twinkl" pitchFamily="2" charset="0"/>
            </a:endParaRPr>
          </a:p>
          <a:p>
            <a:pPr algn="ctr" fontAlgn="auto">
              <a:lnSpc>
                <a:spcPct val="100000"/>
              </a:lnSpc>
              <a:spcAft>
                <a:spcPts val="0"/>
              </a:spcAft>
              <a:defRPr/>
            </a:pPr>
            <a:r>
              <a:rPr lang="en-GB" sz="1800" b="0" dirty="0">
                <a:solidFill>
                  <a:schemeClr val="tx1"/>
                </a:solidFill>
                <a:latin typeface="Twinkl" pitchFamily="2" charset="0"/>
              </a:rPr>
              <a:t>Can you wind your way through the jungle plants.</a:t>
            </a:r>
          </a:p>
          <a:p>
            <a:pPr algn="ctr" fontAlgn="auto">
              <a:lnSpc>
                <a:spcPct val="100000"/>
              </a:lnSpc>
              <a:spcAft>
                <a:spcPts val="0"/>
              </a:spcAft>
              <a:defRPr/>
            </a:pPr>
            <a:endParaRPr lang="en-GB" sz="1800" b="0" dirty="0">
              <a:solidFill>
                <a:schemeClr val="tx1"/>
              </a:solidFill>
              <a:latin typeface="Twinkl" pitchFamily="2" charset="0"/>
            </a:endParaRPr>
          </a:p>
          <a:p>
            <a:pPr algn="ctr" fontAlgn="auto">
              <a:lnSpc>
                <a:spcPct val="100000"/>
              </a:lnSpc>
              <a:spcAft>
                <a:spcPts val="0"/>
              </a:spcAft>
              <a:defRPr/>
            </a:pPr>
            <a:r>
              <a:rPr lang="en-GB" sz="1800" b="0" dirty="0">
                <a:solidFill>
                  <a:schemeClr val="tx1"/>
                </a:solidFill>
                <a:latin typeface="Twinkl" pitchFamily="2" charset="0"/>
              </a:rPr>
              <a:t>Brush them away with your hands…your arms...your legs...even your head</a:t>
            </a:r>
            <a:r>
              <a:rPr lang="en-GB" sz="1800" b="0" dirty="0" smtClean="0">
                <a:solidFill>
                  <a:schemeClr val="tx1"/>
                </a:solidFill>
                <a:latin typeface="Twinkl" pitchFamily="2" charset="0"/>
              </a:rPr>
              <a:t>!</a:t>
            </a:r>
            <a:endParaRPr lang="en-GB" sz="1800" b="0" dirty="0">
              <a:solidFill>
                <a:schemeClr val="tx1"/>
              </a:solidFill>
              <a:latin typeface="Twinkl" pitchFamily="2"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10768" r="16487"/>
          <a:stretch/>
        </p:blipFill>
        <p:spPr>
          <a:xfrm>
            <a:off x="-152400" y="182503"/>
            <a:ext cx="9448800" cy="4839232"/>
          </a:xfrm>
          <a:prstGeom prst="rect">
            <a:avLst/>
          </a:prstGeom>
        </p:spPr>
      </p:pic>
      <p:sp>
        <p:nvSpPr>
          <p:cNvPr id="12" name="Title 1"/>
          <p:cNvSpPr txBox="1">
            <a:spLocks/>
          </p:cNvSpPr>
          <p:nvPr/>
        </p:nvSpPr>
        <p:spPr>
          <a:xfrm>
            <a:off x="1782363" y="1423350"/>
            <a:ext cx="5569744" cy="4796507"/>
          </a:xfrm>
          <a:prstGeom prst="roundRect">
            <a:avLst>
              <a:gd name="adj" fmla="val 4095"/>
            </a:avLst>
          </a:prstGeom>
          <a:solidFill>
            <a:srgbClr val="FFF0CB"/>
          </a:solidFill>
          <a:ln w="25400">
            <a:solidFill>
              <a:srgbClr val="F9B000"/>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smtClean="0">
                <a:solidFill>
                  <a:schemeClr val="tx1"/>
                </a:solidFill>
                <a:latin typeface="Twinkl" pitchFamily="2" charset="0"/>
              </a:rPr>
              <a:t>Imagine </a:t>
            </a:r>
            <a:r>
              <a:rPr lang="en-GB" sz="1800" b="0" dirty="0">
                <a:solidFill>
                  <a:schemeClr val="tx1"/>
                </a:solidFill>
                <a:latin typeface="Twinkl" pitchFamily="2" charset="0"/>
              </a:rPr>
              <a:t>you are swinging through the jungle, catching one creeper after another. Remember to use both hands.</a:t>
            </a:r>
          </a:p>
          <a:p>
            <a:pPr algn="ctr" fontAlgn="auto">
              <a:spcAft>
                <a:spcPts val="0"/>
              </a:spcAft>
              <a:defRPr/>
            </a:pPr>
            <a:endParaRPr lang="en-GB" sz="1800" b="0" dirty="0">
              <a:solidFill>
                <a:schemeClr val="tx1"/>
              </a:solidFill>
              <a:latin typeface="Twinkl" pitchFamily="2" charset="0"/>
            </a:endParaRPr>
          </a:p>
          <a:p>
            <a:pPr algn="ctr" fontAlgn="auto">
              <a:spcAft>
                <a:spcPts val="0"/>
              </a:spcAft>
              <a:defRPr/>
            </a:pPr>
            <a:r>
              <a:rPr lang="en-GB" sz="1800" b="0" dirty="0">
                <a:solidFill>
                  <a:schemeClr val="tx1"/>
                </a:solidFill>
                <a:latin typeface="Twinkl" pitchFamily="2" charset="0"/>
              </a:rPr>
              <a:t>Now the creepers are further apart, you’re going to have to stretch and leap!</a:t>
            </a:r>
          </a:p>
          <a:p>
            <a:pPr algn="ctr" fontAlgn="auto">
              <a:spcAft>
                <a:spcPts val="0"/>
              </a:spcAft>
              <a:defRPr/>
            </a:pPr>
            <a:endParaRPr lang="en-GB" sz="1800" b="0" dirty="0">
              <a:solidFill>
                <a:schemeClr val="tx1"/>
              </a:solidFill>
              <a:latin typeface="Twinkl" pitchFamily="2" charset="0"/>
            </a:endParaRPr>
          </a:p>
          <a:p>
            <a:pPr algn="ctr" fontAlgn="auto">
              <a:spcAft>
                <a:spcPts val="0"/>
              </a:spcAft>
              <a:defRPr/>
            </a:pPr>
            <a:r>
              <a:rPr lang="en-GB" sz="1800" b="0" dirty="0">
                <a:solidFill>
                  <a:schemeClr val="tx1"/>
                </a:solidFill>
                <a:latin typeface="Twinkl" pitchFamily="2" charset="0"/>
              </a:rPr>
              <a:t>Take care not to touch anyone while you leap around the room like Tarzan.</a:t>
            </a:r>
          </a:p>
          <a:p>
            <a:pPr algn="ctr" fontAlgn="auto">
              <a:spcAft>
                <a:spcPts val="0"/>
              </a:spcAft>
              <a:defRPr/>
            </a:pPr>
            <a:endParaRPr lang="en-GB" sz="1800" b="0" dirty="0">
              <a:solidFill>
                <a:schemeClr val="tx1"/>
              </a:solidFill>
              <a:latin typeface="Twinkl" pitchFamily="2" charset="0"/>
            </a:endParaRPr>
          </a:p>
          <a:p>
            <a:pPr algn="ctr" fontAlgn="auto">
              <a:spcAft>
                <a:spcPts val="0"/>
              </a:spcAft>
              <a:defRPr/>
            </a:pPr>
            <a:r>
              <a:rPr lang="en-GB" sz="1800" b="0" dirty="0">
                <a:solidFill>
                  <a:schemeClr val="tx1"/>
                </a:solidFill>
                <a:latin typeface="Twinkl" pitchFamily="2" charset="0"/>
              </a:rPr>
              <a:t>Pretend you are swinging through the trees using creepers. One hand grabs one, then the other.</a:t>
            </a:r>
          </a:p>
          <a:p>
            <a:pPr algn="ctr" fontAlgn="auto">
              <a:spcAft>
                <a:spcPts val="0"/>
              </a:spcAft>
              <a:defRPr/>
            </a:pPr>
            <a:endParaRPr lang="en-GB" sz="1800" b="0" dirty="0">
              <a:solidFill>
                <a:schemeClr val="tx1"/>
              </a:solidFill>
              <a:latin typeface="Twinkl" pitchFamily="2" charset="0"/>
            </a:endParaRPr>
          </a:p>
          <a:p>
            <a:pPr algn="ctr" fontAlgn="auto">
              <a:spcAft>
                <a:spcPts val="0"/>
              </a:spcAft>
              <a:defRPr/>
            </a:pPr>
            <a:r>
              <a:rPr lang="en-GB" sz="1800" b="0" dirty="0">
                <a:solidFill>
                  <a:schemeClr val="tx1"/>
                </a:solidFill>
                <a:latin typeface="Twinkl" pitchFamily="2" charset="0"/>
              </a:rPr>
              <a:t>Bend your knees to bounce on to a tree branch, grab a creeper and swing over to a higher tree. </a:t>
            </a:r>
            <a:r>
              <a:rPr lang="en-GB" sz="1800" b="0" dirty="0" smtClean="0">
                <a:solidFill>
                  <a:schemeClr val="tx1"/>
                </a:solidFill>
                <a:latin typeface="Twinkl" pitchFamily="2" charset="0"/>
              </a:rPr>
              <a:t>Now, swing </a:t>
            </a:r>
            <a:r>
              <a:rPr lang="en-GB" sz="1800" b="0" dirty="0">
                <a:solidFill>
                  <a:schemeClr val="tx1"/>
                </a:solidFill>
                <a:latin typeface="Twinkl" pitchFamily="2" charset="0"/>
              </a:rPr>
              <a:t>to a lower one. </a:t>
            </a:r>
          </a:p>
          <a:p>
            <a:pPr algn="ctr" fontAlgn="auto">
              <a:spcAft>
                <a:spcPts val="0"/>
              </a:spcAft>
              <a:defRPr/>
            </a:pPr>
            <a:endParaRPr lang="en-GB" sz="1800" b="0" dirty="0">
              <a:solidFill>
                <a:schemeClr val="tx1"/>
              </a:solidFill>
              <a:latin typeface="Twinkl" pitchFamily="2" charset="0"/>
            </a:endParaRPr>
          </a:p>
          <a:p>
            <a:pPr algn="ctr" fontAlgn="auto">
              <a:spcAft>
                <a:spcPts val="0"/>
              </a:spcAft>
              <a:defRPr/>
            </a:pPr>
            <a:r>
              <a:rPr lang="en-GB" sz="1800" b="0" dirty="0">
                <a:solidFill>
                  <a:schemeClr val="tx1"/>
                </a:solidFill>
                <a:latin typeface="Twinkl" pitchFamily="2" charset="0"/>
              </a:rPr>
              <a:t>Swing yourself back to sensible standing</a:t>
            </a:r>
            <a:r>
              <a:rPr lang="en-GB" sz="1800" b="0" dirty="0" smtClean="0">
                <a:solidFill>
                  <a:schemeClr val="tx1"/>
                </a:solidFill>
                <a:latin typeface="Twinkl" pitchFamily="2" charset="0"/>
              </a:rPr>
              <a:t>.</a:t>
            </a:r>
            <a:endParaRPr lang="en-GB" sz="1800" b="0" dirty="0">
              <a:solidFill>
                <a:schemeClr val="tx1"/>
              </a:solidFill>
              <a:latin typeface="Twinkl" pitchFamily="2" charset="0"/>
            </a:endParaRPr>
          </a:p>
        </p:txBody>
      </p:sp>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696" y="-778953"/>
            <a:ext cx="4872272" cy="5830923"/>
          </a:xfrm>
          <a:prstGeom prst="rect">
            <a:avLst/>
          </a:prstGeom>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4696" y="-809188"/>
            <a:ext cx="4872272" cy="5830923"/>
          </a:xfrm>
          <a:prstGeom prst="rect">
            <a:avLst/>
          </a:prstGeom>
        </p:spPr>
      </p:pic>
      <p:pic>
        <p:nvPicPr>
          <p:cNvPr id="24" name="Picture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1615" y="-778953"/>
            <a:ext cx="4872272" cy="5830923"/>
          </a:xfrm>
          <a:prstGeom prst="rect">
            <a:avLst/>
          </a:prstGeom>
        </p:spPr>
      </p:pic>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153155" y="-778953"/>
            <a:ext cx="4872272" cy="5830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7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ppt_x</p:attrName>
                                        </p:attrNameLst>
                                      </p:cBhvr>
                                      <p:tavLst>
                                        <p:tav tm="0">
                                          <p:val>
                                            <p:strVal val="#ppt_x"/>
                                          </p:val>
                                        </p:tav>
                                        <p:tav tm="100000">
                                          <p:val>
                                            <p:strVal val="#ppt_x"/>
                                          </p:val>
                                        </p:tav>
                                      </p:tavLst>
                                    </p:anim>
                                    <p:anim calcmode="lin" valueType="num">
                                      <p:cBhvr>
                                        <p:cTn id="14" dur="2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175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0"/>
                                        <p:tgtEl>
                                          <p:spTgt spid="10"/>
                                        </p:tgtEl>
                                      </p:cBhvr>
                                    </p:animEffect>
                                    <p:anim calcmode="lin" valueType="num">
                                      <p:cBhvr>
                                        <p:cTn id="18" dur="2500" fill="hold"/>
                                        <p:tgtEl>
                                          <p:spTgt spid="10"/>
                                        </p:tgtEl>
                                        <p:attrNameLst>
                                          <p:attrName>ppt_x</p:attrName>
                                        </p:attrNameLst>
                                      </p:cBhvr>
                                      <p:tavLst>
                                        <p:tav tm="0">
                                          <p:val>
                                            <p:strVal val="#ppt_x"/>
                                          </p:val>
                                        </p:tav>
                                        <p:tav tm="100000">
                                          <p:val>
                                            <p:strVal val="#ppt_x"/>
                                          </p:val>
                                        </p:tav>
                                      </p:tavLst>
                                    </p:anim>
                                    <p:anim calcmode="lin" valueType="num">
                                      <p:cBhvr>
                                        <p:cTn id="19" dur="2500" fill="hold"/>
                                        <p:tgtEl>
                                          <p:spTgt spid="10"/>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175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25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par>
                          <p:cTn id="35" fill="hold">
                            <p:stCondLst>
                              <p:cond delay="1000"/>
                            </p:stCondLst>
                            <p:childTnLst>
                              <p:par>
                                <p:cTn id="36" presetID="37" presetClass="path" presetSubtype="0" fill="hold" nodeType="afterEffect">
                                  <p:stCondLst>
                                    <p:cond delay="0"/>
                                  </p:stCondLst>
                                  <p:childTnLst>
                                    <p:animMotion origin="layout" path="M 4.16667E-6 -0.32268 L 0.47534 -0.04328 C 0.57517 0.01991 0.7243 0.05371 0.87951 0.05371 C 1.05677 0.05371 1.19861 0.01991 1.29826 -0.04328 L 1.77465 -0.32268 " pathEditMode="relative" rAng="0" ptsTypes="AAAAA">
                                      <p:cBhvr>
                                        <p:cTn id="37" dur="1750" fill="hold"/>
                                        <p:tgtEl>
                                          <p:spTgt spid="23"/>
                                        </p:tgtEl>
                                        <p:attrNameLst>
                                          <p:attrName>ppt_x</p:attrName>
                                          <p:attrName>ppt_y</p:attrName>
                                        </p:attrNameLst>
                                      </p:cBhvr>
                                      <p:rCtr x="88733" y="1881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fade">
                                      <p:cBhvr>
                                        <p:cTn id="42" dur="5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4" end="4"/>
                                            </p:txEl>
                                          </p:spTgt>
                                        </p:tgtEl>
                                        <p:attrNameLst>
                                          <p:attrName>style.visibility</p:attrName>
                                        </p:attrNameLst>
                                      </p:cBhvr>
                                      <p:to>
                                        <p:strVal val="visible"/>
                                      </p:to>
                                    </p:set>
                                    <p:animEffect transition="in" filter="fade">
                                      <p:cBhvr>
                                        <p:cTn id="47" dur="500"/>
                                        <p:tgtEl>
                                          <p:spTgt spid="12">
                                            <p:txEl>
                                              <p:pRg st="4" end="4"/>
                                            </p:txEl>
                                          </p:spTgt>
                                        </p:tgtEl>
                                      </p:cBhvr>
                                    </p:animEffect>
                                  </p:childTnLst>
                                </p:cTn>
                              </p:par>
                            </p:childTnLst>
                          </p:cTn>
                        </p:par>
                        <p:par>
                          <p:cTn id="48" fill="hold">
                            <p:stCondLst>
                              <p:cond delay="500"/>
                            </p:stCondLst>
                            <p:childTnLst>
                              <p:par>
                                <p:cTn id="49" presetID="37" presetClass="path" presetSubtype="0" fill="hold" nodeType="afterEffect">
                                  <p:stCondLst>
                                    <p:cond delay="0"/>
                                  </p:stCondLst>
                                  <p:childTnLst>
                                    <p:animMotion origin="layout" path="M 3.61111E-6 -0.32268 L 0.47534 -0.04328 C 0.57517 0.01991 0.7243 0.05371 0.87951 0.05371 C 1.05677 0.05371 1.19861 0.01991 1.29826 -0.04328 L 1.77465 -0.32268 " pathEditMode="relative" rAng="0" ptsTypes="AAAAA">
                                      <p:cBhvr>
                                        <p:cTn id="50" dur="1000" spd="-100000" fill="hold"/>
                                        <p:tgtEl>
                                          <p:spTgt spid="25"/>
                                        </p:tgtEl>
                                        <p:attrNameLst>
                                          <p:attrName>ppt_x</p:attrName>
                                          <p:attrName>ppt_y</p:attrName>
                                        </p:attrNameLst>
                                      </p:cBhvr>
                                      <p:rCtr x="88733" y="18819"/>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xEl>
                                              <p:pRg st="6" end="6"/>
                                            </p:txEl>
                                          </p:spTgt>
                                        </p:tgtEl>
                                        <p:attrNameLst>
                                          <p:attrName>style.visibility</p:attrName>
                                        </p:attrNameLst>
                                      </p:cBhvr>
                                      <p:to>
                                        <p:strVal val="visible"/>
                                      </p:to>
                                    </p:set>
                                    <p:animEffect transition="in" filter="fade">
                                      <p:cBhvr>
                                        <p:cTn id="55" dur="500"/>
                                        <p:tgtEl>
                                          <p:spTgt spid="12">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
                                            <p:txEl>
                                              <p:pRg st="8" end="8"/>
                                            </p:txEl>
                                          </p:spTgt>
                                        </p:tgtEl>
                                        <p:attrNameLst>
                                          <p:attrName>style.visibility</p:attrName>
                                        </p:attrNameLst>
                                      </p:cBhvr>
                                      <p:to>
                                        <p:strVal val="visible"/>
                                      </p:to>
                                    </p:set>
                                    <p:animEffect transition="in" filter="fade">
                                      <p:cBhvr>
                                        <p:cTn id="60" dur="500"/>
                                        <p:tgtEl>
                                          <p:spTgt spid="12">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2">
                                            <p:txEl>
                                              <p:pRg st="10" end="10"/>
                                            </p:txEl>
                                          </p:spTgt>
                                        </p:tgtEl>
                                        <p:attrNameLst>
                                          <p:attrName>style.visibility</p:attrName>
                                        </p:attrNameLst>
                                      </p:cBhvr>
                                      <p:to>
                                        <p:strVal val="visible"/>
                                      </p:to>
                                    </p:set>
                                    <p:animEffect transition="in" filter="fade">
                                      <p:cBhvr>
                                        <p:cTn id="65" dur="500"/>
                                        <p:tgtEl>
                                          <p:spTgt spid="12">
                                            <p:txEl>
                                              <p:pRg st="10" end="10"/>
                                            </p:txEl>
                                          </p:spTgt>
                                        </p:tgtEl>
                                      </p:cBhvr>
                                    </p:animEffect>
                                  </p:childTnLst>
                                </p:cTn>
                              </p:par>
                              <p:par>
                                <p:cTn id="66" presetID="37" presetClass="path" presetSubtype="0" fill="hold" nodeType="withEffect">
                                  <p:stCondLst>
                                    <p:cond delay="0"/>
                                  </p:stCondLst>
                                  <p:childTnLst>
                                    <p:animMotion origin="layout" path="M 3.05556E-6 -0.32268 L 0.47534 -0.04328 C 0.57517 0.01991 0.7243 0.05371 0.87951 0.05371 C 1.05677 0.05371 1.19861 0.01991 1.29826 -0.04328 L 1.77465 -0.32268 " pathEditMode="relative" rAng="0" ptsTypes="AAAAA">
                                      <p:cBhvr>
                                        <p:cTn id="67" dur="2750" fill="hold"/>
                                        <p:tgtEl>
                                          <p:spTgt spid="24"/>
                                        </p:tgtEl>
                                        <p:attrNameLst>
                                          <p:attrName>ppt_x</p:attrName>
                                          <p:attrName>ppt_y</p:attrName>
                                        </p:attrNameLst>
                                      </p:cBhvr>
                                      <p:rCtr x="88733" y="1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p:cNvSpPr>
          <p:nvPr/>
        </p:nvSpPr>
        <p:spPr bwMode="auto">
          <a:xfrm>
            <a:off x="-169334" y="2776537"/>
            <a:ext cx="9524999" cy="723901"/>
          </a:xfrm>
          <a:prstGeom prst="roundRect">
            <a:avLst>
              <a:gd name="adj" fmla="val 9639"/>
            </a:avLst>
          </a:prstGeom>
          <a:solidFill>
            <a:srgbClr val="DCE9B9">
              <a:alpha val="85000"/>
            </a:srgbClr>
          </a:solidFill>
          <a:ln>
            <a:noFill/>
          </a:ln>
          <a:extLst/>
        </p:spPr>
        <p:txBody>
          <a:bodyPr lIns="108000" tIns="108000" rIns="108000" bIns="108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sz="3600" dirty="0"/>
              <a:t>Jungle Animals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6"/>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p:cNvSpPr>
            <a:spLocks noGrp="1"/>
          </p:cNvSpPr>
          <p:nvPr>
            <p:ph type="title"/>
          </p:nvPr>
        </p:nvSpPr>
        <p:spPr>
          <a:xfrm>
            <a:off x="461962" y="479424"/>
            <a:ext cx="8220075" cy="993775"/>
          </a:xfrm>
        </p:spPr>
        <p:txBody>
          <a:bodyPr/>
          <a:lstStyle/>
          <a:p>
            <a:r>
              <a:rPr lang="en-GB" altLang="en-US" dirty="0"/>
              <a:t>Red-Eyed Frog</a:t>
            </a:r>
            <a:endParaRPr lang="en-GB" altLang="en-US" dirty="0" smtClean="0"/>
          </a:p>
        </p:txBody>
      </p:sp>
      <p:sp>
        <p:nvSpPr>
          <p:cNvPr id="9" name="TextBox 8"/>
          <p:cNvSpPr txBox="1">
            <a:spLocks noChangeArrowheads="1"/>
          </p:cNvSpPr>
          <p:nvPr/>
        </p:nvSpPr>
        <p:spPr bwMode="auto">
          <a:xfrm>
            <a:off x="620713" y="1473199"/>
            <a:ext cx="36718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dirty="0"/>
              <a:t>Things we need to know before we do the pose:</a:t>
            </a:r>
          </a:p>
          <a:p>
            <a:pPr eaLnBrk="1" hangingPunct="1">
              <a:lnSpc>
                <a:spcPct val="100000"/>
              </a:lnSpc>
              <a:spcBef>
                <a:spcPct val="0"/>
              </a:spcBef>
              <a:buFontTx/>
              <a:buNone/>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This pose will stretch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your </a:t>
            </a:r>
            <a:r>
              <a:rPr lang="en-GB" altLang="en-US" dirty="0">
                <a:solidFill>
                  <a:schemeClr val="tx1"/>
                </a:solidFill>
              </a:rPr>
              <a:t>hips.</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Lift your hips higher if it feels uncomfortable at any point.</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While doing this pose, your back lengthens and hips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sink </a:t>
            </a:r>
            <a:r>
              <a:rPr lang="en-GB" altLang="en-US" dirty="0">
                <a:solidFill>
                  <a:schemeClr val="tx1"/>
                </a:solidFill>
              </a:rPr>
              <a:t>down.</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1750" y="3643067"/>
            <a:ext cx="1953419" cy="262755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0046" y="5673659"/>
            <a:ext cx="471991" cy="273967"/>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54972" flipH="1">
            <a:off x="91961" y="5546229"/>
            <a:ext cx="1579400" cy="1290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6" presetClass="path" presetSubtype="0" repeatCount="indefinite" fill="hold" nodeType="withEffect">
                                  <p:stCondLst>
                                    <p:cond delay="0"/>
                                  </p:stCondLst>
                                  <p:childTnLst>
                                    <p:animMotion origin="layout" path="M -0.08889 0.00324 C -0.08889 0.03634 -0.07587 0.0632 -0.05903 0.0632 C -0.03941 0.0632 -0.03212 0.03334 -0.02899 0.01528 L -0.02621 -0.00879 C -0.02309 -0.02685 -0.01528 -0.05671 0.00677 -0.05671 C 0.02083 -0.05671 0.0375 -0.02986 0.0375 0.00324 C 0.0375 0.03634 0.02083 0.0632 0.00677 0.0632 C -0.01528 0.0632 -0.02309 0.03334 -0.02621 0.01528 L -0.02899 -0.00879 C -0.03212 -0.02685 -0.03941 -0.05671 -0.05903 -0.05671 C -0.07587 -0.05671 -0.08889 -0.02986 -0.08889 0.00324 Z " pathEditMode="relative" rAng="0" ptsTypes="AAAAAAAAAAA">
                                      <p:cBhvr>
                                        <p:cTn id="6" dur="6000" fill="hold"/>
                                        <p:tgtEl>
                                          <p:spTgt spid="5"/>
                                        </p:tgtEl>
                                        <p:attrNameLst>
                                          <p:attrName>ppt_x</p:attrName>
                                          <p:attrName>ppt_y</p:attrName>
                                        </p:attrNameLst>
                                      </p:cBhvr>
                                      <p:rCtr x="6319" y="0"/>
                                    </p:animMotion>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par>
                          <p:cTn id="28" fill="hold">
                            <p:stCondLst>
                              <p:cond delay="500"/>
                            </p:stCondLst>
                            <p:childTnLst>
                              <p:par>
                                <p:cTn id="29" presetID="44" presetClass="path" presetSubtype="0" fill="hold" nodeType="afterEffect">
                                  <p:stCondLst>
                                    <p:cond delay="0"/>
                                  </p:stCondLst>
                                  <p:childTnLst>
                                    <p:animMotion origin="layout" path="M -4.16667E-6 -0.00139 L 0.06372 -0.04051 C 0.07709 -0.04931 0.09705 -0.05394 0.11789 -0.05394 C 0.14167 -0.05394 0.16077 -0.04931 0.17414 -0.04051 L 0.23803 -0.00139 " pathEditMode="relative" rAng="0" ptsTypes="AAAAA">
                                      <p:cBhvr>
                                        <p:cTn id="30" dur="500" fill="hold"/>
                                        <p:tgtEl>
                                          <p:spTgt spid="2"/>
                                        </p:tgtEl>
                                        <p:attrNameLst>
                                          <p:attrName>ppt_x</p:attrName>
                                          <p:attrName>ppt_y</p:attrName>
                                        </p:attrNameLst>
                                      </p:cBhvr>
                                      <p:rCtr x="11892" y="-2639"/>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par>
                          <p:cTn id="36" fill="hold">
                            <p:stCondLst>
                              <p:cond delay="500"/>
                            </p:stCondLst>
                            <p:childTnLst>
                              <p:par>
                                <p:cTn id="37" presetID="44" presetClass="path" presetSubtype="0" accel="50000" decel="50000" fill="hold" nodeType="afterEffect">
                                  <p:stCondLst>
                                    <p:cond delay="0"/>
                                  </p:stCondLst>
                                  <p:childTnLst>
                                    <p:animMotion origin="layout" path="M 0.23803 -0.00139 L 0.31407 -0.06389 C 0.33247 -0.07824 0.35174 -0.08542 0.38004 -0.08542 C 0.40816 -0.08542 0.42778 -0.07824 0.44636 -0.06389 L 0.51303 -0.00139 " pathEditMode="relative" rAng="0" ptsTypes="AAAAA">
                                      <p:cBhvr>
                                        <p:cTn id="38" dur="500" fill="hold"/>
                                        <p:tgtEl>
                                          <p:spTgt spid="2"/>
                                        </p:tgtEl>
                                        <p:attrNameLst>
                                          <p:attrName>ppt_x</p:attrName>
                                          <p:attrName>ppt_y</p:attrName>
                                        </p:attrNameLst>
                                      </p:cBhvr>
                                      <p:rCtr x="13750" y="-4213"/>
                                    </p:animMotion>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500"/>
                                        <p:tgtEl>
                                          <p:spTgt spid="9">
                                            <p:txEl>
                                              <p:pRg st="6" end="6"/>
                                            </p:txEl>
                                          </p:spTgt>
                                        </p:tgtEl>
                                      </p:cBhvr>
                                    </p:animEffect>
                                  </p:childTnLst>
                                </p:cTn>
                              </p:par>
                            </p:childTnLst>
                          </p:cTn>
                        </p:par>
                        <p:par>
                          <p:cTn id="44" fill="hold">
                            <p:stCondLst>
                              <p:cond delay="500"/>
                            </p:stCondLst>
                            <p:childTnLst>
                              <p:par>
                                <p:cTn id="45" presetID="44" presetClass="path" presetSubtype="0" accel="50000" decel="50000" fill="hold" nodeType="afterEffect">
                                  <p:stCondLst>
                                    <p:cond delay="0"/>
                                  </p:stCondLst>
                                  <p:childTnLst>
                                    <p:animMotion origin="layout" path="M 0.50573 0.01157 L 0.63837 -0.03727 C 0.66615 -0.04815 0.70782 -0.05394 0.75122 -0.05394 C 0.80053 -0.05394 0.84028 -0.04815 0.86806 -0.03727 L 1.00053 0.01157 " pathEditMode="relative" rAng="0" ptsTypes="AAAAA">
                                      <p:cBhvr>
                                        <p:cTn id="46" dur="500" fill="hold"/>
                                        <p:tgtEl>
                                          <p:spTgt spid="2"/>
                                        </p:tgtEl>
                                        <p:attrNameLst>
                                          <p:attrName>ppt_x</p:attrName>
                                          <p:attrName>ppt_y</p:attrName>
                                        </p:attrNameLst>
                                      </p:cBhvr>
                                      <p:rCtr x="24740" y="-3287"/>
                                    </p:animMotion>
                                  </p:childTnLst>
                                </p:cTn>
                              </p:par>
                              <p:par>
                                <p:cTn id="47" presetID="1" presetClass="exit" presetSubtype="0" fill="hold" nodeType="withEffect">
                                  <p:stCondLst>
                                    <p:cond delay="250"/>
                                  </p:stCondLst>
                                  <p:childTnLst>
                                    <p:set>
                                      <p:cBhvr>
                                        <p:cTn id="4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124" y="1741487"/>
            <a:ext cx="4238625" cy="407987"/>
          </a:xfrm>
          <a:prstGeom prst="roundRect">
            <a:avLst/>
          </a:prstGeom>
          <a:solidFill>
            <a:srgbClr val="DCE9B9"/>
          </a:solidFill>
          <a:ln w="28575">
            <a:noFill/>
          </a:ln>
        </p:spPr>
        <p:txBody>
          <a:bodyPr wrap="square" lIns="504000">
            <a:spAutoFit/>
          </a:bodyPr>
          <a:lstStyle/>
          <a:p>
            <a:pPr eaLnBrk="1" fontAlgn="auto" hangingPunct="1">
              <a:spcBef>
                <a:spcPts val="0"/>
              </a:spcBef>
              <a:spcAft>
                <a:spcPts val="0"/>
              </a:spcAft>
              <a:defRPr/>
            </a:pPr>
            <a:r>
              <a:rPr lang="en-GB" b="1" dirty="0">
                <a:latin typeface="+mn-lt"/>
              </a:rPr>
              <a:t>Let’s be a red-eyed </a:t>
            </a:r>
            <a:r>
              <a:rPr lang="en-GB" b="1" dirty="0" smtClean="0">
                <a:latin typeface="+mn-lt"/>
              </a:rPr>
              <a:t>frog!</a:t>
            </a:r>
            <a:endParaRPr lang="en-GB" b="1" dirty="0">
              <a:latin typeface="+mn-lt"/>
            </a:endParaRPr>
          </a:p>
        </p:txBody>
      </p:sp>
      <p:sp useBgFill="1">
        <p:nvSpPr>
          <p:cNvPr id="3" name="Rounded Rectangle 2"/>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p:cNvSpPr>
            <a:spLocks noGrp="1"/>
          </p:cNvSpPr>
          <p:nvPr>
            <p:ph type="title"/>
          </p:nvPr>
        </p:nvSpPr>
        <p:spPr>
          <a:xfrm>
            <a:off x="461962" y="479424"/>
            <a:ext cx="8220075" cy="993775"/>
          </a:xfrm>
        </p:spPr>
        <p:txBody>
          <a:bodyPr/>
          <a:lstStyle/>
          <a:p>
            <a:r>
              <a:rPr lang="en-GB" altLang="en-US" dirty="0"/>
              <a:t>Red-Eyed Frog</a:t>
            </a:r>
            <a:endParaRPr lang="en-GB" altLang="en-US" dirty="0" smtClean="0"/>
          </a:p>
        </p:txBody>
      </p:sp>
      <p:sp>
        <p:nvSpPr>
          <p:cNvPr id="7" name="TextBox 6"/>
          <p:cNvSpPr txBox="1">
            <a:spLocks noChangeArrowheads="1"/>
          </p:cNvSpPr>
          <p:nvPr/>
        </p:nvSpPr>
        <p:spPr bwMode="auto">
          <a:xfrm>
            <a:off x="786606" y="2417761"/>
            <a:ext cx="378539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tIns="0" rIns="0" bIns="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a:buAutoNum type="arabicPeriod"/>
            </a:pPr>
            <a:r>
              <a:rPr lang="en-GB" altLang="en-US" dirty="0">
                <a:solidFill>
                  <a:schemeClr val="tx1"/>
                </a:solidFill>
              </a:rPr>
              <a:t>Stand up tall with your feet a little apart and toes </a:t>
            </a:r>
            <a:r>
              <a:rPr lang="en-GB" altLang="en-US" dirty="0" smtClean="0">
                <a:solidFill>
                  <a:schemeClr val="tx1"/>
                </a:solidFill>
              </a:rPr>
              <a:t>pointing </a:t>
            </a:r>
            <a:r>
              <a:rPr lang="en-GB" altLang="en-US" dirty="0">
                <a:solidFill>
                  <a:schemeClr val="tx1"/>
                </a:solidFill>
              </a:rPr>
              <a:t>out.</a:t>
            </a:r>
          </a:p>
          <a:p>
            <a:pPr eaLnBrk="1" hangingPunct="1">
              <a:lnSpc>
                <a:spcPct val="100000"/>
              </a:lnSpc>
              <a:spcBef>
                <a:spcPct val="0"/>
              </a:spcBef>
              <a:buFont typeface="Twinkl Sb"/>
              <a:buAutoNum type="arabicPeriod"/>
            </a:pPr>
            <a:r>
              <a:rPr lang="en-GB" altLang="en-US" dirty="0">
                <a:solidFill>
                  <a:schemeClr val="tx1"/>
                </a:solidFill>
              </a:rPr>
              <a:t>Slide your hands down your legs and bend your knees.</a:t>
            </a:r>
          </a:p>
          <a:p>
            <a:pPr eaLnBrk="1" hangingPunct="1">
              <a:lnSpc>
                <a:spcPct val="100000"/>
              </a:lnSpc>
              <a:spcBef>
                <a:spcPct val="0"/>
              </a:spcBef>
              <a:buFont typeface="Twinkl Sb"/>
              <a:buAutoNum type="arabicPeriod"/>
            </a:pPr>
            <a:r>
              <a:rPr lang="en-GB" altLang="en-US" dirty="0">
                <a:solidFill>
                  <a:schemeClr val="tx1"/>
                </a:solidFill>
              </a:rPr>
              <a:t>Sink your hips towards the floor.</a:t>
            </a:r>
          </a:p>
          <a:p>
            <a:pPr eaLnBrk="1" hangingPunct="1">
              <a:lnSpc>
                <a:spcPct val="100000"/>
              </a:lnSpc>
              <a:spcBef>
                <a:spcPct val="0"/>
              </a:spcBef>
              <a:buFont typeface="Twinkl Sb"/>
              <a:buAutoNum type="arabicPeriod"/>
            </a:pPr>
            <a:r>
              <a:rPr lang="en-GB" altLang="en-US" dirty="0">
                <a:solidFill>
                  <a:schemeClr val="tx1"/>
                </a:solidFill>
              </a:rPr>
              <a:t>Place your palms on your thighs or on to the floor.</a:t>
            </a:r>
          </a:p>
          <a:p>
            <a:pPr eaLnBrk="1" hangingPunct="1">
              <a:lnSpc>
                <a:spcPct val="100000"/>
              </a:lnSpc>
              <a:spcBef>
                <a:spcPct val="0"/>
              </a:spcBef>
              <a:buFont typeface="Twinkl Sb"/>
              <a:buAutoNum type="arabicPeriod"/>
            </a:pPr>
            <a:r>
              <a:rPr lang="en-GB" altLang="en-US" dirty="0">
                <a:solidFill>
                  <a:schemeClr val="tx1"/>
                </a:solidFill>
              </a:rPr>
              <a:t>Now press into your feet to come back to standing</a:t>
            </a:r>
            <a:r>
              <a:rPr lang="en-GB" altLang="en-US" dirty="0" smtClean="0">
                <a:solidFill>
                  <a:schemeClr val="tx1"/>
                </a:solidFill>
              </a:rPr>
              <a:t>.</a:t>
            </a:r>
          </a:p>
          <a:p>
            <a:pPr eaLnBrk="1" hangingPunct="1">
              <a:lnSpc>
                <a:spcPct val="100000"/>
              </a:lnSpc>
              <a:spcBef>
                <a:spcPct val="0"/>
              </a:spcBef>
              <a:buFont typeface="Twinkl Sb"/>
              <a:buAutoNum type="arabicPeriod"/>
            </a:pPr>
            <a:r>
              <a:rPr lang="en-GB" altLang="en-US" dirty="0">
                <a:solidFill>
                  <a:schemeClr val="tx1"/>
                </a:solidFill>
              </a:rPr>
              <a:t>Repeat this pose twice or </a:t>
            </a:r>
            <a:br>
              <a:rPr lang="en-GB" altLang="en-US" dirty="0">
                <a:solidFill>
                  <a:schemeClr val="tx1"/>
                </a:solidFill>
              </a:rPr>
            </a:br>
            <a:r>
              <a:rPr lang="en-GB" altLang="en-US" dirty="0" smtClean="0">
                <a:solidFill>
                  <a:schemeClr val="tx1"/>
                </a:solidFill>
              </a:rPr>
              <a:t>three </a:t>
            </a:r>
            <a:r>
              <a:rPr lang="en-GB" altLang="en-US" dirty="0">
                <a:solidFill>
                  <a:schemeClr val="tx1"/>
                </a:solidFill>
              </a:rPr>
              <a:t>times.</a:t>
            </a:r>
          </a:p>
          <a:p>
            <a:pPr marL="0" indent="0" eaLnBrk="1" hangingPunct="1">
              <a:lnSpc>
                <a:spcPct val="100000"/>
              </a:lnSpc>
              <a:spcBef>
                <a:spcPct val="0"/>
              </a:spcBef>
              <a:buNone/>
            </a:pPr>
            <a:endParaRPr lang="en-GB" altLang="en-US" dirty="0">
              <a:solidFill>
                <a:schemeClr val="tx1"/>
              </a:solidFill>
            </a:endParaRP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1750" y="3643067"/>
            <a:ext cx="1953419" cy="2627557"/>
          </a:xfrm>
          <a:prstGeom prst="rect">
            <a:avLst/>
          </a:prstGeom>
        </p:spPr>
      </p:pic>
      <p:pic>
        <p:nvPicPr>
          <p:cNvPr id="16" name="Picture 15">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1750" y="3465514"/>
            <a:ext cx="1989988" cy="2828728"/>
          </a:xfrm>
          <a:prstGeom prst="rect">
            <a:avLst/>
          </a:prstGeom>
        </p:spPr>
      </p:pic>
      <p:sp>
        <p:nvSpPr>
          <p:cNvPr id="17" name="Title 1"/>
          <p:cNvSpPr txBox="1">
            <a:spLocks/>
          </p:cNvSpPr>
          <p:nvPr/>
        </p:nvSpPr>
        <p:spPr>
          <a:xfrm>
            <a:off x="4572000" y="3565280"/>
            <a:ext cx="1930399" cy="1003376"/>
          </a:xfrm>
          <a:prstGeom prst="roundRect">
            <a:avLst>
              <a:gd name="adj" fmla="val 7876"/>
            </a:avLst>
          </a:prstGeom>
          <a:solidFill>
            <a:srgbClr val="F29BA1"/>
          </a:solidFill>
          <a:ln w="25400">
            <a:solidFill>
              <a:srgbClr val="F05B71"/>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smtClean="0">
                <a:solidFill>
                  <a:schemeClr val="tx1"/>
                </a:solidFill>
                <a:latin typeface="Twinkl" pitchFamily="2" charset="0"/>
              </a:rPr>
              <a:t>Click on the image for a closer look!</a:t>
            </a:r>
          </a:p>
        </p:txBody>
      </p:sp>
    </p:spTree>
    <p:extLst>
      <p:ext uri="{BB962C8B-B14F-4D97-AF65-F5344CB8AC3E}">
        <p14:creationId xmlns:p14="http://schemas.microsoft.com/office/powerpoint/2010/main" val="139182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15"/>
                                        </p:tgtEl>
                                      </p:cBhvr>
                                    </p:animEffect>
                                    <p:set>
                                      <p:cBhvr>
                                        <p:cTn id="11" dur="1" fill="hold">
                                          <p:stCondLst>
                                            <p:cond delay="1999"/>
                                          </p:stCondLst>
                                        </p:cTn>
                                        <p:tgtEl>
                                          <p:spTgt spid="15"/>
                                        </p:tgtEl>
                                        <p:attrNameLst>
                                          <p:attrName>style.visibility</p:attrName>
                                        </p:attrNameLst>
                                      </p:cBhvr>
                                      <p:to>
                                        <p:strVal val="hidden"/>
                                      </p:to>
                                    </p:set>
                                  </p:childTnLst>
                                </p:cTn>
                              </p:par>
                              <p:par>
                                <p:cTn id="12" presetID="26" presetClass="emph" presetSubtype="0" fill="hold" nodeType="withEffect">
                                  <p:stCondLst>
                                    <p:cond delay="0"/>
                                  </p:stCondLst>
                                  <p:childTnLst>
                                    <p:animEffect transition="out" filter="fade">
                                      <p:cBhvr>
                                        <p:cTn id="13" dur="2000" tmFilter="0, 0; .2, .5; .8, .5; 1, 0"/>
                                        <p:tgtEl>
                                          <p:spTgt spid="15"/>
                                        </p:tgtEl>
                                      </p:cBhvr>
                                    </p:animEffect>
                                    <p:animScale>
                                      <p:cBhvr>
                                        <p:cTn id="14" dur="1000" autoRev="1" fill="hold"/>
                                        <p:tgtEl>
                                          <p:spTgt spid="15"/>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fade">
                                      <p:cBhvr>
                                        <p:cTn id="32" dur="500"/>
                                        <p:tgtEl>
                                          <p:spTgt spid="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xEl>
                                              <p:pRg st="5" end="5"/>
                                            </p:txEl>
                                          </p:spTgt>
                                        </p:tgtEl>
                                        <p:attrNameLst>
                                          <p:attrName>style.visibility</p:attrName>
                                        </p:attrNameLst>
                                      </p:cBhvr>
                                      <p:to>
                                        <p:strVal val="visible"/>
                                      </p:to>
                                    </p:set>
                                  </p:childTnLst>
                                </p:cTn>
                              </p:par>
                            </p:childTnLst>
                          </p:cTn>
                        </p:par>
                        <p:par>
                          <p:cTn id="46" fill="hold">
                            <p:stCondLst>
                              <p:cond delay="20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539750" y="1473200"/>
            <a:ext cx="8064500" cy="4827588"/>
          </a:xfrm>
          <a:prstGeom prst="roundRect">
            <a:avLst>
              <a:gd name="adj" fmla="val 482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1"/>
          <p:cNvSpPr>
            <a:spLocks noGrp="1"/>
          </p:cNvSpPr>
          <p:nvPr>
            <p:ph type="title"/>
          </p:nvPr>
        </p:nvSpPr>
        <p:spPr/>
        <p:txBody>
          <a:bodyPr/>
          <a:lstStyle/>
          <a:p>
            <a:r>
              <a:rPr lang="en-GB" altLang="en-US" dirty="0"/>
              <a:t>Red-Eyed Frog</a:t>
            </a:r>
            <a:endParaRPr lang="en-GB" altLang="en-US" dirty="0" smtClean="0"/>
          </a:p>
        </p:txBody>
      </p:sp>
      <p:grpSp>
        <p:nvGrpSpPr>
          <p:cNvPr id="20484" name="Group 14"/>
          <p:cNvGrpSpPr>
            <a:grpSpLocks/>
          </p:cNvGrpSpPr>
          <p:nvPr/>
        </p:nvGrpSpPr>
        <p:grpSpPr bwMode="auto">
          <a:xfrm>
            <a:off x="8101013" y="1541463"/>
            <a:ext cx="431800" cy="431800"/>
            <a:chOff x="8100392" y="1540868"/>
            <a:chExt cx="432048" cy="432048"/>
          </a:xfrm>
        </p:grpSpPr>
        <p:sp>
          <p:nvSpPr>
            <p:cNvPr id="13" name="Oval 12">
              <a:hlinkClick r:id="rId2" action="ppaction://hlinksldjump"/>
            </p:cNvPr>
            <p:cNvSpPr/>
            <p:nvPr/>
          </p:nvSpPr>
          <p:spPr>
            <a:xfrm>
              <a:off x="8100392" y="1540868"/>
              <a:ext cx="432048" cy="432048"/>
            </a:xfrm>
            <a:prstGeom prst="ellipse">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Multiply 13">
              <a:hlinkClick r:id="rId2" action="ppaction://hlinksldjump"/>
            </p:cNvPr>
            <p:cNvSpPr/>
            <p:nvPr/>
          </p:nvSpPr>
          <p:spPr>
            <a:xfrm>
              <a:off x="8144868" y="1585344"/>
              <a:ext cx="343097" cy="343097"/>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1506" y="1656823"/>
            <a:ext cx="3180988" cy="4521710"/>
          </a:xfrm>
          <a:prstGeom prst="rect">
            <a:avLst/>
          </a:prstGeom>
        </p:spPr>
      </p:pic>
    </p:spTree>
    <p:extLst>
      <p:ext uri="{BB962C8B-B14F-4D97-AF65-F5344CB8AC3E}">
        <p14:creationId xmlns:p14="http://schemas.microsoft.com/office/powerpoint/2010/main" val="1574772209"/>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6"/>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p:cNvSpPr>
            <a:spLocks noGrp="1"/>
          </p:cNvSpPr>
          <p:nvPr>
            <p:ph type="title"/>
          </p:nvPr>
        </p:nvSpPr>
        <p:spPr>
          <a:xfrm>
            <a:off x="461962" y="479424"/>
            <a:ext cx="8220075" cy="993775"/>
          </a:xfrm>
        </p:spPr>
        <p:txBody>
          <a:bodyPr/>
          <a:lstStyle/>
          <a:p>
            <a:r>
              <a:rPr lang="en-GB" altLang="en-US" dirty="0"/>
              <a:t>Lion</a:t>
            </a:r>
            <a:endParaRPr lang="en-GB" altLang="en-US" dirty="0" smtClean="0"/>
          </a:p>
        </p:txBody>
      </p:sp>
      <p:sp>
        <p:nvSpPr>
          <p:cNvPr id="9" name="TextBox 8"/>
          <p:cNvSpPr txBox="1">
            <a:spLocks noChangeArrowheads="1"/>
          </p:cNvSpPr>
          <p:nvPr/>
        </p:nvSpPr>
        <p:spPr bwMode="auto">
          <a:xfrm>
            <a:off x="620713" y="1473199"/>
            <a:ext cx="39512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dirty="0"/>
              <a:t>Things we need to know before we do the pose:</a:t>
            </a:r>
          </a:p>
          <a:p>
            <a:pPr eaLnBrk="1" hangingPunct="1">
              <a:lnSpc>
                <a:spcPct val="100000"/>
              </a:lnSpc>
              <a:spcBef>
                <a:spcPct val="0"/>
              </a:spcBef>
              <a:buFontTx/>
              <a:buNone/>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This pose will use your shoulders and breathing.</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Raise your hips away from your feet if you are uncomfortable at any point.</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Your shoulders draw down towards the floor.</a:t>
            </a:r>
          </a:p>
        </p:txBody>
      </p:sp>
      <p:grpSp>
        <p:nvGrpSpPr>
          <p:cNvPr id="6" name="Group 5"/>
          <p:cNvGrpSpPr/>
          <p:nvPr/>
        </p:nvGrpSpPr>
        <p:grpSpPr>
          <a:xfrm>
            <a:off x="267602" y="4781550"/>
            <a:ext cx="4882380" cy="1914161"/>
            <a:chOff x="218452" y="4389120"/>
            <a:chExt cx="6029107" cy="2363741"/>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89817" y="4389120"/>
              <a:ext cx="3557742" cy="236374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452" y="5007238"/>
              <a:ext cx="3383103" cy="1745623"/>
            </a:xfrm>
            <a:prstGeom prst="rect">
              <a:avLst/>
            </a:prstGeom>
          </p:spPr>
        </p:pic>
      </p:gr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7666" y="3142669"/>
            <a:ext cx="1154734" cy="2970264"/>
          </a:xfrm>
          <a:prstGeom prst="rect">
            <a:avLst/>
          </a:prstGeom>
        </p:spPr>
      </p:pic>
    </p:spTree>
    <p:extLst>
      <p:ext uri="{BB962C8B-B14F-4D97-AF65-F5344CB8AC3E}">
        <p14:creationId xmlns:p14="http://schemas.microsoft.com/office/powerpoint/2010/main" val="177300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fade">
                                      <p:cBhvr>
                                        <p:cTn id="12" dur="500"/>
                                        <p:tgtEl>
                                          <p:spTgt spid="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fade">
                                      <p:cBhvr>
                                        <p:cTn id="1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124" y="1741487"/>
            <a:ext cx="4238625" cy="407987"/>
          </a:xfrm>
          <a:prstGeom prst="roundRect">
            <a:avLst/>
          </a:prstGeom>
          <a:solidFill>
            <a:srgbClr val="DCE9B9"/>
          </a:solidFill>
          <a:ln w="28575">
            <a:noFill/>
          </a:ln>
        </p:spPr>
        <p:txBody>
          <a:bodyPr wrap="square" lIns="504000">
            <a:spAutoFit/>
          </a:bodyPr>
          <a:lstStyle/>
          <a:p>
            <a:pPr eaLnBrk="1" fontAlgn="auto" hangingPunct="1">
              <a:spcBef>
                <a:spcPts val="0"/>
              </a:spcBef>
              <a:spcAft>
                <a:spcPts val="0"/>
              </a:spcAft>
              <a:defRPr/>
            </a:pPr>
            <a:r>
              <a:rPr lang="en-GB" b="1" dirty="0">
                <a:latin typeface="+mn-lt"/>
              </a:rPr>
              <a:t>Let’s be a lion! </a:t>
            </a:r>
          </a:p>
        </p:txBody>
      </p:sp>
      <p:sp useBgFill="1">
        <p:nvSpPr>
          <p:cNvPr id="9" name="Rounded Rectangle 8"/>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8750" y="1741486"/>
            <a:ext cx="8112521" cy="5736490"/>
          </a:xfrm>
          <a:prstGeom prst="rect">
            <a:avLst/>
          </a:prstGeom>
        </p:spPr>
      </p:pic>
      <p:sp>
        <p:nvSpPr>
          <p:cNvPr id="18435" name="Title 1"/>
          <p:cNvSpPr>
            <a:spLocks noGrp="1"/>
          </p:cNvSpPr>
          <p:nvPr>
            <p:ph type="title"/>
          </p:nvPr>
        </p:nvSpPr>
        <p:spPr>
          <a:xfrm>
            <a:off x="461962" y="479424"/>
            <a:ext cx="8220075" cy="993775"/>
          </a:xfrm>
        </p:spPr>
        <p:txBody>
          <a:bodyPr/>
          <a:lstStyle/>
          <a:p>
            <a:r>
              <a:rPr lang="en-GB" altLang="en-US" dirty="0"/>
              <a:t>Lion</a:t>
            </a:r>
            <a:endParaRPr lang="en-GB" altLang="en-US" dirty="0" smtClean="0"/>
          </a:p>
        </p:txBody>
      </p:sp>
      <p:sp>
        <p:nvSpPr>
          <p:cNvPr id="7" name="TextBox 6"/>
          <p:cNvSpPr txBox="1">
            <a:spLocks noChangeArrowheads="1"/>
          </p:cNvSpPr>
          <p:nvPr/>
        </p:nvSpPr>
        <p:spPr bwMode="auto">
          <a:xfrm>
            <a:off x="786606" y="2417761"/>
            <a:ext cx="378539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tIns="0" rIns="0" bIns="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a:buAutoNum type="arabicPeriod"/>
            </a:pPr>
            <a:r>
              <a:rPr lang="en-GB" altLang="en-US" dirty="0">
                <a:solidFill>
                  <a:schemeClr val="tx1"/>
                </a:solidFill>
              </a:rPr>
              <a:t>Come into kneeling, lifting your hips as high as you need to.</a:t>
            </a:r>
          </a:p>
          <a:p>
            <a:pPr eaLnBrk="1" hangingPunct="1">
              <a:lnSpc>
                <a:spcPct val="100000"/>
              </a:lnSpc>
              <a:spcBef>
                <a:spcPct val="0"/>
              </a:spcBef>
              <a:buFont typeface="Twinkl Sb"/>
              <a:buAutoNum type="arabicPeriod"/>
            </a:pPr>
            <a:r>
              <a:rPr lang="en-GB" altLang="en-US" dirty="0">
                <a:solidFill>
                  <a:schemeClr val="tx1"/>
                </a:solidFill>
              </a:rPr>
              <a:t>Slide your palms down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your </a:t>
            </a:r>
            <a:r>
              <a:rPr lang="en-GB" altLang="en-US" dirty="0">
                <a:solidFill>
                  <a:schemeClr val="tx1"/>
                </a:solidFill>
              </a:rPr>
              <a:t>thighs. </a:t>
            </a:r>
          </a:p>
          <a:p>
            <a:pPr eaLnBrk="1" hangingPunct="1">
              <a:lnSpc>
                <a:spcPct val="100000"/>
              </a:lnSpc>
              <a:spcBef>
                <a:spcPct val="0"/>
              </a:spcBef>
              <a:buFont typeface="Twinkl Sb"/>
              <a:buAutoNum type="arabicPeriod"/>
            </a:pPr>
            <a:r>
              <a:rPr lang="en-GB" altLang="en-US" dirty="0">
                <a:solidFill>
                  <a:schemeClr val="tx1"/>
                </a:solidFill>
              </a:rPr>
              <a:t>As you breathe out, press your shoulders down.</a:t>
            </a:r>
          </a:p>
          <a:p>
            <a:pPr eaLnBrk="1" hangingPunct="1">
              <a:lnSpc>
                <a:spcPct val="100000"/>
              </a:lnSpc>
              <a:spcBef>
                <a:spcPct val="0"/>
              </a:spcBef>
              <a:buFont typeface="Twinkl Sb"/>
              <a:buAutoNum type="arabicPeriod"/>
            </a:pPr>
            <a:r>
              <a:rPr lang="en-GB" altLang="en-US" dirty="0">
                <a:solidFill>
                  <a:schemeClr val="tx1"/>
                </a:solidFill>
              </a:rPr>
              <a:t>Make your hands into claws.</a:t>
            </a:r>
          </a:p>
          <a:p>
            <a:pPr eaLnBrk="1" hangingPunct="1">
              <a:lnSpc>
                <a:spcPct val="100000"/>
              </a:lnSpc>
              <a:spcBef>
                <a:spcPct val="0"/>
              </a:spcBef>
              <a:buFont typeface="Twinkl Sb"/>
              <a:buAutoNum type="arabicPeriod"/>
            </a:pPr>
            <a:r>
              <a:rPr lang="en-GB" altLang="en-US" dirty="0">
                <a:solidFill>
                  <a:schemeClr val="tx1"/>
                </a:solidFill>
              </a:rPr>
              <a:t>Make a silent roar.</a:t>
            </a:r>
          </a:p>
          <a:p>
            <a:pPr eaLnBrk="1" hangingPunct="1">
              <a:lnSpc>
                <a:spcPct val="100000"/>
              </a:lnSpc>
              <a:spcBef>
                <a:spcPct val="0"/>
              </a:spcBef>
              <a:buFont typeface="Twinkl Sb"/>
              <a:buAutoNum type="arabicPeriod"/>
            </a:pPr>
            <a:r>
              <a:rPr lang="en-GB" altLang="en-US" dirty="0">
                <a:solidFill>
                  <a:schemeClr val="tx1"/>
                </a:solidFill>
              </a:rPr>
              <a:t>Now come back up and be a friendly lion</a:t>
            </a:r>
            <a:r>
              <a:rPr lang="en-GB" altLang="en-US" dirty="0" smtClean="0">
                <a:solidFill>
                  <a:schemeClr val="tx1"/>
                </a:solidFill>
              </a:rPr>
              <a:t>.</a:t>
            </a:r>
            <a:endParaRPr lang="en-GB" altLang="en-US" dirty="0">
              <a:solidFill>
                <a:schemeClr val="tx1"/>
              </a:solidFill>
            </a:endParaRPr>
          </a:p>
          <a:p>
            <a:pPr eaLnBrk="1" hangingPunct="1">
              <a:lnSpc>
                <a:spcPct val="100000"/>
              </a:lnSpc>
              <a:spcBef>
                <a:spcPct val="0"/>
              </a:spcBef>
              <a:buFont typeface="Twinkl Sb"/>
              <a:buAutoNum type="arabicPeriod"/>
            </a:pPr>
            <a:r>
              <a:rPr lang="en-GB" altLang="en-US" dirty="0">
                <a:solidFill>
                  <a:schemeClr val="tx1"/>
                </a:solidFill>
              </a:rPr>
              <a:t>Repeat this pose twice or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three </a:t>
            </a:r>
            <a:r>
              <a:rPr lang="en-GB" altLang="en-US" dirty="0">
                <a:solidFill>
                  <a:schemeClr val="tx1"/>
                </a:solidFill>
              </a:rPr>
              <a:t>times.</a:t>
            </a:r>
          </a:p>
          <a:p>
            <a:pPr marL="0" indent="0" eaLnBrk="1" hangingPunct="1">
              <a:lnSpc>
                <a:spcPct val="100000"/>
              </a:lnSpc>
              <a:spcBef>
                <a:spcPct val="0"/>
              </a:spcBef>
              <a:buNone/>
            </a:pPr>
            <a:endParaRPr lang="en-GB" altLang="en-US" dirty="0">
              <a:solidFill>
                <a:schemeClr val="tx1"/>
              </a:solidFill>
            </a:endParaRPr>
          </a:p>
        </p:txBody>
      </p:sp>
      <p:pic>
        <p:nvPicPr>
          <p:cNvPr id="2" name="Picture 1">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5692" y="2848504"/>
            <a:ext cx="1628776" cy="32644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7666" y="3142669"/>
            <a:ext cx="1154734" cy="2970264"/>
          </a:xfrm>
          <a:prstGeom prst="rect">
            <a:avLst/>
          </a:prstGeom>
        </p:spPr>
      </p:pic>
    </p:spTree>
    <p:extLst>
      <p:ext uri="{BB962C8B-B14F-4D97-AF65-F5344CB8AC3E}">
        <p14:creationId xmlns:p14="http://schemas.microsoft.com/office/powerpoint/2010/main" val="16047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par>
                                <p:cTn id="12" presetID="10" presetClass="exit" presetSubtype="0" fill="hold" nodeType="withEffect">
                                  <p:stCondLst>
                                    <p:cond delay="0"/>
                                  </p:stCondLst>
                                  <p:childTnLst>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par>
                                <p:cTn id="15" presetID="26" presetClass="emph" presetSubtype="0" fill="hold" nodeType="withEffect">
                                  <p:stCondLst>
                                    <p:cond delay="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fade">
                                      <p:cBhvr>
                                        <p:cTn id="48" dur="500"/>
                                        <p:tgtEl>
                                          <p:spTgt spid="7">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6" end="6"/>
                                            </p:txEl>
                                          </p:spTgt>
                                        </p:tgtEl>
                                        <p:attrNameLst>
                                          <p:attrName>style.visibility</p:attrName>
                                        </p:attrNameLst>
                                      </p:cBhvr>
                                      <p:to>
                                        <p:strVal val="visible"/>
                                      </p:to>
                                    </p:set>
                                    <p:animEffect transition="in" filter="fade">
                                      <p:cBhvr>
                                        <p:cTn id="53"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539750" y="1473200"/>
            <a:ext cx="8064500" cy="4827588"/>
          </a:xfrm>
          <a:prstGeom prst="roundRect">
            <a:avLst>
              <a:gd name="adj" fmla="val 482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1"/>
          <p:cNvSpPr>
            <a:spLocks noGrp="1"/>
          </p:cNvSpPr>
          <p:nvPr>
            <p:ph type="title"/>
          </p:nvPr>
        </p:nvSpPr>
        <p:spPr/>
        <p:txBody>
          <a:bodyPr/>
          <a:lstStyle/>
          <a:p>
            <a:r>
              <a:rPr lang="en-GB" altLang="en-US" dirty="0"/>
              <a:t>Lion</a:t>
            </a:r>
            <a:endParaRPr lang="en-GB" altLang="en-US" dirty="0" smtClean="0"/>
          </a:p>
        </p:txBody>
      </p:sp>
      <p:grpSp>
        <p:nvGrpSpPr>
          <p:cNvPr id="20484" name="Group 14"/>
          <p:cNvGrpSpPr>
            <a:grpSpLocks/>
          </p:cNvGrpSpPr>
          <p:nvPr/>
        </p:nvGrpSpPr>
        <p:grpSpPr bwMode="auto">
          <a:xfrm>
            <a:off x="8101013" y="1541463"/>
            <a:ext cx="431800" cy="431800"/>
            <a:chOff x="8100392" y="1540868"/>
            <a:chExt cx="432048" cy="432048"/>
          </a:xfrm>
        </p:grpSpPr>
        <p:sp>
          <p:nvSpPr>
            <p:cNvPr id="13" name="Oval 12">
              <a:hlinkClick r:id="rId2" action="ppaction://hlinksldjump"/>
            </p:cNvPr>
            <p:cNvSpPr/>
            <p:nvPr/>
          </p:nvSpPr>
          <p:spPr>
            <a:xfrm>
              <a:off x="8100392" y="1540868"/>
              <a:ext cx="432048" cy="432048"/>
            </a:xfrm>
            <a:prstGeom prst="ellipse">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Multiply 13">
              <a:hlinkClick r:id="rId2" action="ppaction://hlinksldjump"/>
            </p:cNvPr>
            <p:cNvSpPr/>
            <p:nvPr/>
          </p:nvSpPr>
          <p:spPr>
            <a:xfrm>
              <a:off x="8144868" y="1585344"/>
              <a:ext cx="343097" cy="343097"/>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0431" y="1585913"/>
            <a:ext cx="2291473" cy="4592620"/>
          </a:xfrm>
          <a:prstGeom prst="rect">
            <a:avLst/>
          </a:prstGeom>
        </p:spPr>
      </p:pic>
    </p:spTree>
    <p:extLst>
      <p:ext uri="{BB962C8B-B14F-4D97-AF65-F5344CB8AC3E}">
        <p14:creationId xmlns:p14="http://schemas.microsoft.com/office/powerpoint/2010/main" val="40508917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61962" y="479424"/>
            <a:ext cx="8220075" cy="993775"/>
          </a:xfrm>
        </p:spPr>
        <p:txBody>
          <a:bodyPr/>
          <a:lstStyle/>
          <a:p>
            <a:r>
              <a:rPr lang="en-GB" altLang="en-US" dirty="0"/>
              <a:t>Crocodile</a:t>
            </a:r>
            <a:endParaRPr lang="en-GB" altLang="en-US" dirty="0" smtClean="0"/>
          </a:p>
        </p:txBody>
      </p:sp>
      <p:sp useBgFill="1">
        <p:nvSpPr>
          <p:cNvPr id="7" name="Rounded Rectangle 6"/>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TextBox 15"/>
          <p:cNvSpPr txBox="1">
            <a:spLocks noChangeArrowheads="1"/>
          </p:cNvSpPr>
          <p:nvPr/>
        </p:nvSpPr>
        <p:spPr bwMode="auto">
          <a:xfrm>
            <a:off x="620713" y="1473199"/>
            <a:ext cx="36718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dirty="0"/>
              <a:t>Things we need to know before we do the pose:</a:t>
            </a:r>
          </a:p>
          <a:p>
            <a:pPr eaLnBrk="1" hangingPunct="1">
              <a:lnSpc>
                <a:spcPct val="100000"/>
              </a:lnSpc>
              <a:spcBef>
                <a:spcPct val="0"/>
              </a:spcBef>
              <a:buFontTx/>
              <a:buNone/>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This pose lifts your hips higher than your heart.</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Your shoulders stay down, your feet and legs stay strong.</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Lower your hips if you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need </a:t>
            </a:r>
            <a:r>
              <a:rPr lang="en-GB" altLang="en-US" dirty="0">
                <a:solidFill>
                  <a:schemeClr val="tx1"/>
                </a:solidFill>
              </a:rPr>
              <a:t>to.</a:t>
            </a:r>
          </a:p>
          <a:p>
            <a:pPr marL="285750" indent="-285750" eaLnBrk="1" hangingPunct="1">
              <a:lnSpc>
                <a:spcPct val="100000"/>
              </a:lnSpc>
              <a:spcBef>
                <a:spcPct val="0"/>
              </a:spcBef>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Remember to keep breathing.</a:t>
            </a:r>
          </a:p>
          <a:p>
            <a:pPr eaLnBrk="1" hangingPunct="1">
              <a:lnSpc>
                <a:spcPct val="100000"/>
              </a:lnSpc>
              <a:spcBef>
                <a:spcPct val="0"/>
              </a:spcBef>
              <a:buNone/>
            </a:pPr>
            <a:endParaRPr lang="en-GB" altLang="en-US" dirty="0">
              <a:solidFill>
                <a:schemeClr val="tx1"/>
              </a:solidFill>
            </a:endParaRPr>
          </a:p>
        </p:txBody>
      </p:sp>
      <p:pic>
        <p:nvPicPr>
          <p:cNvPr id="17" name="Picture 1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7749" y="4450462"/>
            <a:ext cx="3506258" cy="1130397"/>
          </a:xfrm>
          <a:prstGeom prst="rect">
            <a:avLst/>
          </a:prstGeom>
        </p:spPr>
      </p:pic>
      <p:grpSp>
        <p:nvGrpSpPr>
          <p:cNvPr id="14" name="Group 13"/>
          <p:cNvGrpSpPr/>
          <p:nvPr/>
        </p:nvGrpSpPr>
        <p:grpSpPr>
          <a:xfrm>
            <a:off x="-3016000" y="-361950"/>
            <a:ext cx="15690349" cy="8172450"/>
            <a:chOff x="-668747" y="-1314450"/>
            <a:chExt cx="15690349" cy="817245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l="6" t="-82" r="14508" b="18593"/>
            <a:stretch/>
          </p:blipFill>
          <p:spPr>
            <a:xfrm>
              <a:off x="-668747" y="-1314450"/>
              <a:ext cx="12163696" cy="8172450"/>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75674" y="1792802"/>
              <a:ext cx="6445928" cy="4283161"/>
            </a:xfrm>
            <a:prstGeom prst="rect">
              <a:avLst/>
            </a:prstGeom>
          </p:spPr>
        </p:pic>
      </p:grpSp>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l="6" t="-82" r="14508" b="18593"/>
          <a:stretch/>
        </p:blipFill>
        <p:spPr>
          <a:xfrm>
            <a:off x="-3019696" y="-361950"/>
            <a:ext cx="12163696" cy="817245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8768269">
            <a:off x="-459636" y="4774352"/>
            <a:ext cx="7043576" cy="3957414"/>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421" y="2740210"/>
            <a:ext cx="6445928" cy="4283161"/>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6683374" y="2735118"/>
            <a:ext cx="6445928" cy="4283161"/>
          </a:xfrm>
          <a:prstGeom prst="rect">
            <a:avLst/>
          </a:prstGeom>
        </p:spPr>
      </p:pic>
    </p:spTree>
    <p:extLst>
      <p:ext uri="{BB962C8B-B14F-4D97-AF65-F5344CB8AC3E}">
        <p14:creationId xmlns:p14="http://schemas.microsoft.com/office/powerpoint/2010/main" val="196330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63" presetClass="path" presetSubtype="0" repeatCount="2000" accel="50000" decel="50000" autoRev="1" fill="hold" nodeType="afterEffect">
                                  <p:stCondLst>
                                    <p:cond delay="0"/>
                                  </p:stCondLst>
                                  <p:childTnLst>
                                    <p:animMotion origin="layout" path="M 0 0 L 0.25 0 E" pathEditMode="relative" ptsTypes="">
                                      <p:cBhvr>
                                        <p:cTn id="9" dur="2500" fill="hold"/>
                                        <p:tgtEl>
                                          <p:spTgt spid="14"/>
                                        </p:tgtEl>
                                        <p:attrNameLst>
                                          <p:attrName>ppt_x</p:attrName>
                                          <p:attrName>ppt_y</p:attrName>
                                        </p:attrNameLst>
                                      </p:cBhvr>
                                    </p:animMotion>
                                  </p:childTnLst>
                                </p:cTn>
                              </p:par>
                            </p:childTnLst>
                          </p:cTn>
                        </p:par>
                        <p:par>
                          <p:cTn id="10" fill="hold">
                            <p:stCondLst>
                              <p:cond delay="10000"/>
                            </p:stCondLst>
                            <p:childTnLst>
                              <p:par>
                                <p:cTn id="11" presetID="2" presetClass="entr" presetSubtype="12"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10500"/>
                            </p:stCondLst>
                            <p:childTnLst>
                              <p:par>
                                <p:cTn id="16" presetID="1" presetClass="exit" presetSubtype="0" fill="hold" nodeType="afterEffect">
                                  <p:stCondLst>
                                    <p:cond delay="0"/>
                                  </p:stCondLst>
                                  <p:childTnLst>
                                    <p:set>
                                      <p:cBhvr>
                                        <p:cTn id="17" dur="1" fill="hold">
                                          <p:stCondLst>
                                            <p:cond delay="0"/>
                                          </p:stCondLst>
                                        </p:cTn>
                                        <p:tgtEl>
                                          <p:spTgt spid="14"/>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10500"/>
                            </p:stCondLst>
                            <p:childTnLst>
                              <p:par>
                                <p:cTn id="23" presetID="10" presetClass="exit" presetSubtype="0" fill="hold" nodeType="after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par>
                          <p:cTn id="29" fill="hold">
                            <p:stCondLst>
                              <p:cond delay="11000"/>
                            </p:stCondLst>
                            <p:childTnLst>
                              <p:par>
                                <p:cTn id="30" presetID="10" presetClass="exit" presetSubtype="0" fill="hold" nodeType="afterEffect">
                                  <p:stCondLst>
                                    <p:cond delay="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par>
                          <p:cTn id="33" fill="hold">
                            <p:stCondLst>
                              <p:cond delay="1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2"/>
                                        </p:tgtEl>
                                        <p:attrNameLst>
                                          <p:attrName>r</p:attrName>
                                        </p:attrNameLst>
                                      </p:cBhvr>
                                    </p:animRot>
                                    <p:animRot by="-240000">
                                      <p:cBhvr>
                                        <p:cTn id="36" dur="200" fill="hold">
                                          <p:stCondLst>
                                            <p:cond delay="200"/>
                                          </p:stCondLst>
                                        </p:cTn>
                                        <p:tgtEl>
                                          <p:spTgt spid="12"/>
                                        </p:tgtEl>
                                        <p:attrNameLst>
                                          <p:attrName>r</p:attrName>
                                        </p:attrNameLst>
                                      </p:cBhvr>
                                    </p:animRot>
                                    <p:animRot by="240000">
                                      <p:cBhvr>
                                        <p:cTn id="37" dur="200" fill="hold">
                                          <p:stCondLst>
                                            <p:cond delay="400"/>
                                          </p:stCondLst>
                                        </p:cTn>
                                        <p:tgtEl>
                                          <p:spTgt spid="12"/>
                                        </p:tgtEl>
                                        <p:attrNameLst>
                                          <p:attrName>r</p:attrName>
                                        </p:attrNameLst>
                                      </p:cBhvr>
                                    </p:animRot>
                                    <p:animRot by="-240000">
                                      <p:cBhvr>
                                        <p:cTn id="38" dur="200" fill="hold">
                                          <p:stCondLst>
                                            <p:cond delay="600"/>
                                          </p:stCondLst>
                                        </p:cTn>
                                        <p:tgtEl>
                                          <p:spTgt spid="12"/>
                                        </p:tgtEl>
                                        <p:attrNameLst>
                                          <p:attrName>r</p:attrName>
                                        </p:attrNameLst>
                                      </p:cBhvr>
                                    </p:animRot>
                                    <p:animRot by="120000">
                                      <p:cBhvr>
                                        <p:cTn id="39" dur="200" fill="hold">
                                          <p:stCondLst>
                                            <p:cond delay="800"/>
                                          </p:stCondLst>
                                        </p:cTn>
                                        <p:tgtEl>
                                          <p:spTgt spid="12"/>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12"/>
                                        </p:tgtEl>
                                      </p:cBhvr>
                                    </p:animEffect>
                                    <p:anim calcmode="lin" valueType="num">
                                      <p:cBhvr>
                                        <p:cTn id="44" dur="1000"/>
                                        <p:tgtEl>
                                          <p:spTgt spid="12"/>
                                        </p:tgtEl>
                                        <p:attrNameLst>
                                          <p:attrName>ppt_x</p:attrName>
                                        </p:attrNameLst>
                                      </p:cBhvr>
                                      <p:tavLst>
                                        <p:tav tm="0">
                                          <p:val>
                                            <p:strVal val="ppt_x"/>
                                          </p:val>
                                        </p:tav>
                                        <p:tav tm="100000">
                                          <p:val>
                                            <p:strVal val="ppt_x"/>
                                          </p:val>
                                        </p:tav>
                                      </p:tavLst>
                                    </p:anim>
                                    <p:anim calcmode="lin" valueType="num">
                                      <p:cBhvr>
                                        <p:cTn id="45" dur="1000"/>
                                        <p:tgtEl>
                                          <p:spTgt spid="12"/>
                                        </p:tgtEl>
                                        <p:attrNameLst>
                                          <p:attrName>ppt_y</p:attrName>
                                        </p:attrNameLst>
                                      </p:cBhvr>
                                      <p:tavLst>
                                        <p:tav tm="0">
                                          <p:val>
                                            <p:strVal val="ppt_y"/>
                                          </p:val>
                                        </p:tav>
                                        <p:tav tm="100000">
                                          <p:val>
                                            <p:strVal val="ppt_y+.1"/>
                                          </p:val>
                                        </p:tav>
                                      </p:tavLst>
                                    </p:anim>
                                    <p:set>
                                      <p:cBhvr>
                                        <p:cTn id="46" dur="1" fill="hold">
                                          <p:stCondLst>
                                            <p:cond delay="999"/>
                                          </p:stCondLst>
                                        </p:cTn>
                                        <p:tgtEl>
                                          <p:spTgt spid="12"/>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19"/>
                                        </p:tgtEl>
                                      </p:cBhvr>
                                    </p:animEffect>
                                    <p:anim calcmode="lin" valueType="num">
                                      <p:cBhvr>
                                        <p:cTn id="49" dur="1000"/>
                                        <p:tgtEl>
                                          <p:spTgt spid="19"/>
                                        </p:tgtEl>
                                        <p:attrNameLst>
                                          <p:attrName>ppt_x</p:attrName>
                                        </p:attrNameLst>
                                      </p:cBhvr>
                                      <p:tavLst>
                                        <p:tav tm="0">
                                          <p:val>
                                            <p:strVal val="ppt_x"/>
                                          </p:val>
                                        </p:tav>
                                        <p:tav tm="100000">
                                          <p:val>
                                            <p:strVal val="ppt_x"/>
                                          </p:val>
                                        </p:tav>
                                      </p:tavLst>
                                    </p:anim>
                                    <p:anim calcmode="lin" valueType="num">
                                      <p:cBhvr>
                                        <p:cTn id="50" dur="1000"/>
                                        <p:tgtEl>
                                          <p:spTgt spid="19"/>
                                        </p:tgtEl>
                                        <p:attrNameLst>
                                          <p:attrName>ppt_y</p:attrName>
                                        </p:attrNameLst>
                                      </p:cBhvr>
                                      <p:tavLst>
                                        <p:tav tm="0">
                                          <p:val>
                                            <p:strVal val="ppt_y"/>
                                          </p:val>
                                        </p:tav>
                                        <p:tav tm="100000">
                                          <p:val>
                                            <p:strVal val="ppt_y+.1"/>
                                          </p:val>
                                        </p:tav>
                                      </p:tavLst>
                                    </p:anim>
                                    <p:set>
                                      <p:cBhvr>
                                        <p:cTn id="51" dur="1" fill="hold">
                                          <p:stCondLst>
                                            <p:cond delay="999"/>
                                          </p:stCondLst>
                                        </p:cTn>
                                        <p:tgtEl>
                                          <p:spTgt spid="19"/>
                                        </p:tgtEl>
                                        <p:attrNameLst>
                                          <p:attrName>style.visibility</p:attrName>
                                        </p:attrNameLst>
                                      </p:cBhvr>
                                      <p:to>
                                        <p:strVal val="hidden"/>
                                      </p:to>
                                    </p:set>
                                  </p:childTnLst>
                                </p:cTn>
                              </p:par>
                              <p:par>
                                <p:cTn id="52" presetID="42" presetClass="exit" presetSubtype="0" fill="hold" nodeType="withEffect">
                                  <p:stCondLst>
                                    <p:cond delay="0"/>
                                  </p:stCondLst>
                                  <p:childTnLst>
                                    <p:animEffect transition="out" filter="fade">
                                      <p:cBhvr>
                                        <p:cTn id="53" dur="1000"/>
                                        <p:tgtEl>
                                          <p:spTgt spid="20"/>
                                        </p:tgtEl>
                                      </p:cBhvr>
                                    </p:animEffect>
                                    <p:anim calcmode="lin" valueType="num">
                                      <p:cBhvr>
                                        <p:cTn id="54" dur="1000"/>
                                        <p:tgtEl>
                                          <p:spTgt spid="20"/>
                                        </p:tgtEl>
                                        <p:attrNameLst>
                                          <p:attrName>ppt_x</p:attrName>
                                        </p:attrNameLst>
                                      </p:cBhvr>
                                      <p:tavLst>
                                        <p:tav tm="0">
                                          <p:val>
                                            <p:strVal val="ppt_x"/>
                                          </p:val>
                                        </p:tav>
                                        <p:tav tm="100000">
                                          <p:val>
                                            <p:strVal val="ppt_x"/>
                                          </p:val>
                                        </p:tav>
                                      </p:tavLst>
                                    </p:anim>
                                    <p:anim calcmode="lin" valueType="num">
                                      <p:cBhvr>
                                        <p:cTn id="55" dur="1000"/>
                                        <p:tgtEl>
                                          <p:spTgt spid="20"/>
                                        </p:tgtEl>
                                        <p:attrNameLst>
                                          <p:attrName>ppt_y</p:attrName>
                                        </p:attrNameLst>
                                      </p:cBhvr>
                                      <p:tavLst>
                                        <p:tav tm="0">
                                          <p:val>
                                            <p:strVal val="ppt_y"/>
                                          </p:val>
                                        </p:tav>
                                        <p:tav tm="100000">
                                          <p:val>
                                            <p:strVal val="ppt_y+.1"/>
                                          </p:val>
                                        </p:tav>
                                      </p:tavLst>
                                    </p:anim>
                                    <p:set>
                                      <p:cBhvr>
                                        <p:cTn id="56" dur="1" fill="hold">
                                          <p:stCondLst>
                                            <p:cond delay="999"/>
                                          </p:stCondLst>
                                        </p:cTn>
                                        <p:tgtEl>
                                          <p:spTgt spid="20"/>
                                        </p:tgtEl>
                                        <p:attrNameLst>
                                          <p:attrName>style.visibility</p:attrName>
                                        </p:attrNameLst>
                                      </p:cBhvr>
                                      <p:to>
                                        <p:strVal val="hidden"/>
                                      </p:to>
                                    </p:set>
                                  </p:childTnLst>
                                </p:cTn>
                              </p:par>
                              <p:par>
                                <p:cTn id="57" presetID="42" presetClass="exit" presetSubtype="0" fill="hold" nodeType="withEffect">
                                  <p:stCondLst>
                                    <p:cond delay="0"/>
                                  </p:stCondLst>
                                  <p:childTnLst>
                                    <p:animEffect transition="out" filter="fade">
                                      <p:cBhvr>
                                        <p:cTn id="58" dur="1000"/>
                                        <p:tgtEl>
                                          <p:spTgt spid="21"/>
                                        </p:tgtEl>
                                      </p:cBhvr>
                                    </p:animEffect>
                                    <p:anim calcmode="lin" valueType="num">
                                      <p:cBhvr>
                                        <p:cTn id="59" dur="1000"/>
                                        <p:tgtEl>
                                          <p:spTgt spid="21"/>
                                        </p:tgtEl>
                                        <p:attrNameLst>
                                          <p:attrName>ppt_x</p:attrName>
                                        </p:attrNameLst>
                                      </p:cBhvr>
                                      <p:tavLst>
                                        <p:tav tm="0">
                                          <p:val>
                                            <p:strVal val="ppt_x"/>
                                          </p:val>
                                        </p:tav>
                                        <p:tav tm="100000">
                                          <p:val>
                                            <p:strVal val="ppt_x"/>
                                          </p:val>
                                        </p:tav>
                                      </p:tavLst>
                                    </p:anim>
                                    <p:anim calcmode="lin" valueType="num">
                                      <p:cBhvr>
                                        <p:cTn id="60" dur="1000"/>
                                        <p:tgtEl>
                                          <p:spTgt spid="21"/>
                                        </p:tgtEl>
                                        <p:attrNameLst>
                                          <p:attrName>ppt_y</p:attrName>
                                        </p:attrNameLst>
                                      </p:cBhvr>
                                      <p:tavLst>
                                        <p:tav tm="0">
                                          <p:val>
                                            <p:strVal val="ppt_y"/>
                                          </p:val>
                                        </p:tav>
                                        <p:tav tm="100000">
                                          <p:val>
                                            <p:strVal val="ppt_y+.1"/>
                                          </p:val>
                                        </p:tav>
                                      </p:tavLst>
                                    </p:anim>
                                    <p:set>
                                      <p:cBhvr>
                                        <p:cTn id="61" dur="1" fill="hold">
                                          <p:stCondLst>
                                            <p:cond delay="999"/>
                                          </p:stCondLst>
                                        </p:cTn>
                                        <p:tgtEl>
                                          <p:spTgt spid="2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xEl>
                                              <p:pRg st="2" end="2"/>
                                            </p:txEl>
                                          </p:spTgt>
                                        </p:tgtEl>
                                        <p:attrNameLst>
                                          <p:attrName>style.visibility</p:attrName>
                                        </p:attrNameLst>
                                      </p:cBhvr>
                                      <p:to>
                                        <p:strVal val="visible"/>
                                      </p:to>
                                    </p:set>
                                    <p:animEffect transition="in" filter="fade">
                                      <p:cBhvr>
                                        <p:cTn id="69" dur="500"/>
                                        <p:tgtEl>
                                          <p:spTgt spid="16">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6">
                                            <p:txEl>
                                              <p:pRg st="4" end="4"/>
                                            </p:txEl>
                                          </p:spTgt>
                                        </p:tgtEl>
                                        <p:attrNameLst>
                                          <p:attrName>style.visibility</p:attrName>
                                        </p:attrNameLst>
                                      </p:cBhvr>
                                      <p:to>
                                        <p:strVal val="visible"/>
                                      </p:to>
                                    </p:set>
                                    <p:animEffect transition="in" filter="fade">
                                      <p:cBhvr>
                                        <p:cTn id="74" dur="500"/>
                                        <p:tgtEl>
                                          <p:spTgt spid="16">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6">
                                            <p:txEl>
                                              <p:pRg st="6" end="6"/>
                                            </p:txEl>
                                          </p:spTgt>
                                        </p:tgtEl>
                                        <p:attrNameLst>
                                          <p:attrName>style.visibility</p:attrName>
                                        </p:attrNameLst>
                                      </p:cBhvr>
                                      <p:to>
                                        <p:strVal val="visible"/>
                                      </p:to>
                                    </p:set>
                                    <p:animEffect transition="in" filter="fade">
                                      <p:cBhvr>
                                        <p:cTn id="79" dur="500"/>
                                        <p:tgtEl>
                                          <p:spTgt spid="16">
                                            <p:txEl>
                                              <p:pRg st="6" end="6"/>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6">
                                            <p:txEl>
                                              <p:pRg st="8" end="8"/>
                                            </p:txEl>
                                          </p:spTgt>
                                        </p:tgtEl>
                                        <p:attrNameLst>
                                          <p:attrName>style.visibility</p:attrName>
                                        </p:attrNameLst>
                                      </p:cBhvr>
                                      <p:to>
                                        <p:strVal val="visible"/>
                                      </p:to>
                                    </p:set>
                                    <p:animEffect transition="in" filter="fade">
                                      <p:cBhvr>
                                        <p:cTn id="84"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124" y="1741487"/>
            <a:ext cx="4238625" cy="407987"/>
          </a:xfrm>
          <a:prstGeom prst="roundRect">
            <a:avLst/>
          </a:prstGeom>
          <a:solidFill>
            <a:srgbClr val="DCE9B9"/>
          </a:solidFill>
          <a:ln w="28575">
            <a:noFill/>
          </a:ln>
        </p:spPr>
        <p:txBody>
          <a:bodyPr wrap="square" lIns="504000">
            <a:spAutoFit/>
          </a:bodyPr>
          <a:lstStyle/>
          <a:p>
            <a:pPr eaLnBrk="1" fontAlgn="auto" hangingPunct="1">
              <a:spcBef>
                <a:spcPts val="0"/>
              </a:spcBef>
              <a:spcAft>
                <a:spcPts val="0"/>
              </a:spcAft>
              <a:defRPr/>
            </a:pPr>
            <a:r>
              <a:rPr lang="en-GB" b="1" dirty="0">
                <a:latin typeface="+mn-lt"/>
              </a:rPr>
              <a:t>Let’s be a </a:t>
            </a:r>
            <a:r>
              <a:rPr lang="en-GB" b="1" dirty="0" smtClean="0">
                <a:latin typeface="+mn-lt"/>
              </a:rPr>
              <a:t>crocodile! </a:t>
            </a:r>
            <a:endParaRPr lang="en-GB" b="1" dirty="0">
              <a:latin typeface="+mn-lt"/>
            </a:endParaRPr>
          </a:p>
        </p:txBody>
      </p:sp>
      <p:sp>
        <p:nvSpPr>
          <p:cNvPr id="18435" name="Title 1"/>
          <p:cNvSpPr>
            <a:spLocks noGrp="1"/>
          </p:cNvSpPr>
          <p:nvPr>
            <p:ph type="title"/>
          </p:nvPr>
        </p:nvSpPr>
        <p:spPr>
          <a:xfrm>
            <a:off x="461962" y="479424"/>
            <a:ext cx="8220075" cy="993775"/>
          </a:xfrm>
        </p:spPr>
        <p:txBody>
          <a:bodyPr/>
          <a:lstStyle/>
          <a:p>
            <a:r>
              <a:rPr lang="en-GB" altLang="en-US" dirty="0" smtClean="0"/>
              <a:t>Crocodile</a:t>
            </a:r>
          </a:p>
        </p:txBody>
      </p:sp>
      <p:sp>
        <p:nvSpPr>
          <p:cNvPr id="7" name="TextBox 6"/>
          <p:cNvSpPr txBox="1">
            <a:spLocks noChangeArrowheads="1"/>
          </p:cNvSpPr>
          <p:nvPr/>
        </p:nvSpPr>
        <p:spPr bwMode="auto">
          <a:xfrm>
            <a:off x="786606" y="2417761"/>
            <a:ext cx="378539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tIns="0" rIns="0" bIns="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a:buAutoNum type="arabicPeriod"/>
            </a:pPr>
            <a:r>
              <a:rPr lang="en-GB" altLang="en-US" dirty="0">
                <a:solidFill>
                  <a:schemeClr val="tx1"/>
                </a:solidFill>
              </a:rPr>
              <a:t>Lie on your back.</a:t>
            </a:r>
          </a:p>
          <a:p>
            <a:pPr eaLnBrk="1" hangingPunct="1">
              <a:lnSpc>
                <a:spcPct val="100000"/>
              </a:lnSpc>
              <a:spcBef>
                <a:spcPct val="0"/>
              </a:spcBef>
              <a:buFont typeface="Twinkl Sb"/>
              <a:buAutoNum type="arabicPeriod"/>
            </a:pPr>
            <a:r>
              <a:rPr lang="en-GB" altLang="en-US" dirty="0">
                <a:solidFill>
                  <a:schemeClr val="tx1"/>
                </a:solidFill>
              </a:rPr>
              <a:t>Bring your feet close to your hips.</a:t>
            </a:r>
          </a:p>
          <a:p>
            <a:pPr eaLnBrk="1" hangingPunct="1">
              <a:lnSpc>
                <a:spcPct val="100000"/>
              </a:lnSpc>
              <a:spcBef>
                <a:spcPct val="0"/>
              </a:spcBef>
              <a:buFont typeface="Twinkl Sb"/>
              <a:buAutoNum type="arabicPeriod"/>
            </a:pPr>
            <a:r>
              <a:rPr lang="en-GB" altLang="en-US" dirty="0">
                <a:solidFill>
                  <a:schemeClr val="tx1"/>
                </a:solidFill>
              </a:rPr>
              <a:t>Press into your feet to lift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your </a:t>
            </a:r>
            <a:r>
              <a:rPr lang="en-GB" altLang="en-US" dirty="0">
                <a:solidFill>
                  <a:schemeClr val="tx1"/>
                </a:solidFill>
              </a:rPr>
              <a:t>hips.</a:t>
            </a:r>
          </a:p>
          <a:p>
            <a:pPr eaLnBrk="1" hangingPunct="1">
              <a:lnSpc>
                <a:spcPct val="100000"/>
              </a:lnSpc>
              <a:spcBef>
                <a:spcPct val="0"/>
              </a:spcBef>
              <a:buFont typeface="Twinkl Sb"/>
              <a:buAutoNum type="arabicPeriod"/>
            </a:pPr>
            <a:r>
              <a:rPr lang="en-GB" altLang="en-US" dirty="0">
                <a:solidFill>
                  <a:schemeClr val="tx1"/>
                </a:solidFill>
              </a:rPr>
              <a:t>Stretch your hands overhead and on the floor. Imagine your arms as </a:t>
            </a:r>
            <a:r>
              <a:rPr lang="en-GB" altLang="en-US" dirty="0" smtClean="0">
                <a:solidFill>
                  <a:schemeClr val="tx1"/>
                </a:solidFill>
              </a:rPr>
              <a:t>crocodile jaws</a:t>
            </a:r>
            <a:r>
              <a:rPr lang="en-GB" altLang="en-US" dirty="0">
                <a:solidFill>
                  <a:schemeClr val="tx1"/>
                </a:solidFill>
              </a:rPr>
              <a:t>.</a:t>
            </a:r>
          </a:p>
          <a:p>
            <a:pPr eaLnBrk="1" hangingPunct="1">
              <a:lnSpc>
                <a:spcPct val="100000"/>
              </a:lnSpc>
              <a:spcBef>
                <a:spcPct val="0"/>
              </a:spcBef>
              <a:buFont typeface="Twinkl Sb"/>
              <a:buAutoNum type="arabicPeriod"/>
            </a:pPr>
            <a:r>
              <a:rPr lang="en-GB" altLang="en-US" dirty="0">
                <a:solidFill>
                  <a:schemeClr val="tx1"/>
                </a:solidFill>
              </a:rPr>
              <a:t>Keep your shoulders relaxed </a:t>
            </a:r>
            <a:br>
              <a:rPr lang="en-GB" altLang="en-US" dirty="0">
                <a:solidFill>
                  <a:schemeClr val="tx1"/>
                </a:solidFill>
              </a:rPr>
            </a:br>
            <a:r>
              <a:rPr lang="en-GB" altLang="en-US" dirty="0" smtClean="0">
                <a:solidFill>
                  <a:schemeClr val="tx1"/>
                </a:solidFill>
              </a:rPr>
              <a:t>and </a:t>
            </a:r>
            <a:r>
              <a:rPr lang="en-GB" altLang="en-US" dirty="0">
                <a:solidFill>
                  <a:schemeClr val="tx1"/>
                </a:solidFill>
              </a:rPr>
              <a:t>breathe.</a:t>
            </a:r>
          </a:p>
          <a:p>
            <a:pPr eaLnBrk="1" hangingPunct="1">
              <a:lnSpc>
                <a:spcPct val="100000"/>
              </a:lnSpc>
              <a:spcBef>
                <a:spcPct val="0"/>
              </a:spcBef>
              <a:buFont typeface="Twinkl Sb"/>
              <a:buAutoNum type="arabicPeriod"/>
            </a:pPr>
            <a:r>
              <a:rPr lang="en-GB" altLang="en-US" dirty="0" smtClean="0">
                <a:solidFill>
                  <a:schemeClr val="tx1"/>
                </a:solidFill>
              </a:rPr>
              <a:t>Now, </a:t>
            </a:r>
            <a:r>
              <a:rPr lang="en-GB" altLang="en-US" dirty="0">
                <a:solidFill>
                  <a:schemeClr val="tx1"/>
                </a:solidFill>
              </a:rPr>
              <a:t>slowly and gently bring your hips down</a:t>
            </a:r>
            <a:r>
              <a:rPr lang="en-GB" altLang="en-US" dirty="0" smtClean="0">
                <a:solidFill>
                  <a:schemeClr val="tx1"/>
                </a:solidFill>
              </a:rPr>
              <a:t>.</a:t>
            </a:r>
          </a:p>
          <a:p>
            <a:pPr eaLnBrk="1" hangingPunct="1">
              <a:lnSpc>
                <a:spcPct val="100000"/>
              </a:lnSpc>
              <a:spcBef>
                <a:spcPct val="0"/>
              </a:spcBef>
              <a:buFont typeface="Twinkl Sb"/>
              <a:buAutoNum type="arabicPeriod"/>
            </a:pPr>
            <a:r>
              <a:rPr lang="en-US" dirty="0"/>
              <a:t>Repeat this pose twice or </a:t>
            </a:r>
            <a:r>
              <a:rPr lang="en-US" dirty="0" smtClean="0"/>
              <a:t/>
            </a:r>
            <a:br>
              <a:rPr lang="en-US" dirty="0" smtClean="0"/>
            </a:br>
            <a:r>
              <a:rPr lang="en-US" dirty="0" smtClean="0"/>
              <a:t>three </a:t>
            </a:r>
            <a:r>
              <a:rPr lang="en-US" dirty="0"/>
              <a:t>times</a:t>
            </a:r>
            <a:r>
              <a:rPr lang="en-US" dirty="0" smtClean="0"/>
              <a:t>.</a:t>
            </a:r>
            <a:endParaRPr lang="en-US" dirty="0"/>
          </a:p>
        </p:txBody>
      </p:sp>
      <p:sp useBgFill="1">
        <p:nvSpPr>
          <p:cNvPr id="9" name="Rounded Rectangle 8"/>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7749" y="4450462"/>
            <a:ext cx="3506258" cy="1130397"/>
          </a:xfrm>
          <a:prstGeom prst="rect">
            <a:avLst/>
          </a:prstGeom>
        </p:spPr>
      </p:pic>
      <p:pic>
        <p:nvPicPr>
          <p:cNvPr id="2" name="Picture 1">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660" y="4425935"/>
            <a:ext cx="3645429" cy="1179450"/>
          </a:xfrm>
          <a:prstGeom prst="rect">
            <a:avLst/>
          </a:prstGeom>
        </p:spPr>
      </p:pic>
    </p:spTree>
    <p:extLst>
      <p:ext uri="{BB962C8B-B14F-4D97-AF65-F5344CB8AC3E}">
        <p14:creationId xmlns:p14="http://schemas.microsoft.com/office/powerpoint/2010/main" val="292931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par>
                                <p:cTn id="12" presetID="26" presetClass="emph" presetSubtype="0" fill="hold" nodeType="withEffect">
                                  <p:stCondLst>
                                    <p:cond delay="0"/>
                                  </p:stCondLst>
                                  <p:childTnLst>
                                    <p:animEffect transition="out" filter="fade">
                                      <p:cBhvr>
                                        <p:cTn id="13" dur="2000" tmFilter="0, 0; .2, .5; .8, .5; 1, 0"/>
                                        <p:tgtEl>
                                          <p:spTgt spid="4"/>
                                        </p:tgtEl>
                                      </p:cBhvr>
                                    </p:animEffect>
                                    <p:animScale>
                                      <p:cBhvr>
                                        <p:cTn id="14" dur="1000" autoRev="1" fill="hold"/>
                                        <p:tgtEl>
                                          <p:spTgt spid="4"/>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539750" y="1473200"/>
            <a:ext cx="8064500" cy="4827588"/>
          </a:xfrm>
          <a:prstGeom prst="roundRect">
            <a:avLst>
              <a:gd name="adj" fmla="val 482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1"/>
          <p:cNvSpPr>
            <a:spLocks noGrp="1"/>
          </p:cNvSpPr>
          <p:nvPr>
            <p:ph type="title"/>
          </p:nvPr>
        </p:nvSpPr>
        <p:spPr/>
        <p:txBody>
          <a:bodyPr/>
          <a:lstStyle/>
          <a:p>
            <a:r>
              <a:rPr lang="en-GB" altLang="en-US" dirty="0"/>
              <a:t>Caiman</a:t>
            </a:r>
            <a:endParaRPr lang="en-GB" altLang="en-US" dirty="0" smtClean="0"/>
          </a:p>
        </p:txBody>
      </p:sp>
      <p:grpSp>
        <p:nvGrpSpPr>
          <p:cNvPr id="20484" name="Group 14"/>
          <p:cNvGrpSpPr>
            <a:grpSpLocks/>
          </p:cNvGrpSpPr>
          <p:nvPr/>
        </p:nvGrpSpPr>
        <p:grpSpPr bwMode="auto">
          <a:xfrm>
            <a:off x="8101013" y="1541463"/>
            <a:ext cx="431800" cy="431800"/>
            <a:chOff x="8100392" y="1540868"/>
            <a:chExt cx="432048" cy="432048"/>
          </a:xfrm>
        </p:grpSpPr>
        <p:sp>
          <p:nvSpPr>
            <p:cNvPr id="13" name="Oval 12">
              <a:hlinkClick r:id="rId2" action="ppaction://hlinksldjump"/>
            </p:cNvPr>
            <p:cNvSpPr/>
            <p:nvPr/>
          </p:nvSpPr>
          <p:spPr>
            <a:xfrm>
              <a:off x="8100392" y="1540868"/>
              <a:ext cx="432048" cy="432048"/>
            </a:xfrm>
            <a:prstGeom prst="ellipse">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Multiply 13">
              <a:hlinkClick r:id="rId2" action="ppaction://hlinksldjump"/>
            </p:cNvPr>
            <p:cNvSpPr/>
            <p:nvPr/>
          </p:nvSpPr>
          <p:spPr>
            <a:xfrm>
              <a:off x="8144868" y="1585344"/>
              <a:ext cx="343097" cy="343097"/>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103" y="2872185"/>
            <a:ext cx="7818710" cy="2529681"/>
          </a:xfrm>
          <a:prstGeom prst="rect">
            <a:avLst/>
          </a:prstGeom>
        </p:spPr>
      </p:pic>
    </p:spTree>
    <p:extLst>
      <p:ext uri="{BB962C8B-B14F-4D97-AF65-F5344CB8AC3E}">
        <p14:creationId xmlns:p14="http://schemas.microsoft.com/office/powerpoint/2010/main" val="64410393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6"/>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p:cNvSpPr>
            <a:spLocks noGrp="1"/>
          </p:cNvSpPr>
          <p:nvPr>
            <p:ph type="title"/>
          </p:nvPr>
        </p:nvSpPr>
        <p:spPr>
          <a:xfrm>
            <a:off x="461962" y="479424"/>
            <a:ext cx="8220075" cy="993775"/>
          </a:xfrm>
        </p:spPr>
        <p:txBody>
          <a:bodyPr/>
          <a:lstStyle/>
          <a:p>
            <a:r>
              <a:rPr lang="en-GB" altLang="en-US" dirty="0"/>
              <a:t>Boa Constrictor</a:t>
            </a:r>
            <a:endParaRPr lang="en-GB" altLang="en-US" dirty="0" smtClean="0"/>
          </a:p>
        </p:txBody>
      </p:sp>
      <p:sp>
        <p:nvSpPr>
          <p:cNvPr id="9" name="TextBox 8"/>
          <p:cNvSpPr txBox="1">
            <a:spLocks noChangeArrowheads="1"/>
          </p:cNvSpPr>
          <p:nvPr/>
        </p:nvSpPr>
        <p:spPr bwMode="auto">
          <a:xfrm>
            <a:off x="620713" y="1473199"/>
            <a:ext cx="36718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dirty="0"/>
              <a:t>Things we need to know before we do the pose:</a:t>
            </a:r>
          </a:p>
          <a:p>
            <a:pPr eaLnBrk="1" hangingPunct="1">
              <a:lnSpc>
                <a:spcPct val="100000"/>
              </a:lnSpc>
              <a:spcBef>
                <a:spcPct val="0"/>
              </a:spcBef>
              <a:buFontTx/>
              <a:buNone/>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This pose stretches your back and lengthens your tummy.</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This pose needs a strong tummy and back.</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Keep closer to the floor if you’re not sure or if you are uncomfortable at any point.</a:t>
            </a:r>
          </a:p>
          <a:p>
            <a:pPr marL="285750" indent="-285750" eaLnBrk="1" hangingPunct="1">
              <a:lnSpc>
                <a:spcPct val="100000"/>
              </a:lnSpc>
              <a:spcBef>
                <a:spcPct val="0"/>
              </a:spcBef>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Move smoothly and gently.</a:t>
            </a:r>
          </a:p>
          <a:p>
            <a:pPr eaLnBrk="1" hangingPunct="1">
              <a:lnSpc>
                <a:spcPct val="100000"/>
              </a:lnSpc>
              <a:spcBef>
                <a:spcPct val="0"/>
              </a:spcBef>
              <a:buNone/>
            </a:pPr>
            <a:endParaRPr lang="en-GB" altLang="en-US" dirty="0">
              <a:solidFill>
                <a:schemeClr val="tx1"/>
              </a:solidFill>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9714" y="3566017"/>
            <a:ext cx="3482975" cy="2053645"/>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435" y="1466056"/>
            <a:ext cx="1044632" cy="1477315"/>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28606" t="37755"/>
          <a:stretch/>
        </p:blipFill>
        <p:spPr>
          <a:xfrm>
            <a:off x="4805776" y="1487234"/>
            <a:ext cx="1299555" cy="974724"/>
          </a:xfrm>
          <a:prstGeom prst="snipRoundRect">
            <a:avLst>
              <a:gd name="adj1" fmla="val 8605"/>
              <a:gd name="adj2" fmla="val 0"/>
            </a:avLst>
          </a:prstGeom>
        </p:spPr>
      </p:pic>
    </p:spTree>
    <p:extLst>
      <p:ext uri="{BB962C8B-B14F-4D97-AF65-F5344CB8AC3E}">
        <p14:creationId xmlns:p14="http://schemas.microsoft.com/office/powerpoint/2010/main" val="23048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1000"/>
                            </p:stCondLst>
                            <p:childTnLst>
                              <p:par>
                                <p:cTn id="18" presetID="10" presetClass="exit" presetSubtype="0" fill="hold" nodeType="afterEffect">
                                  <p:stCondLst>
                                    <p:cond delay="25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fade">
                                      <p:cBhvr>
                                        <p:cTn id="30" dur="500"/>
                                        <p:tgtEl>
                                          <p:spTgt spid="9">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xEl>
                                              <p:pRg st="8" end="8"/>
                                            </p:txEl>
                                          </p:spTgt>
                                        </p:tgtEl>
                                        <p:attrNameLst>
                                          <p:attrName>style.visibility</p:attrName>
                                        </p:attrNameLst>
                                      </p:cBhvr>
                                      <p:to>
                                        <p:strVal val="visible"/>
                                      </p:to>
                                    </p:set>
                                    <p:animEffect transition="in" filter="fade">
                                      <p:cBhvr>
                                        <p:cTn id="38" dur="500"/>
                                        <p:tgtEl>
                                          <p:spTgt spid="9">
                                            <p:txEl>
                                              <p:pRg st="8" end="8"/>
                                            </p:txEl>
                                          </p:spTgt>
                                        </p:tgtEl>
                                      </p:cBhvr>
                                    </p:animEffect>
                                  </p:childTnLst>
                                </p:cTn>
                              </p:par>
                            </p:childTnLst>
                          </p:cTn>
                        </p:par>
                        <p:par>
                          <p:cTn id="39" fill="hold">
                            <p:stCondLst>
                              <p:cond delay="500"/>
                            </p:stCondLst>
                            <p:childTnLst>
                              <p:par>
                                <p:cTn id="40" presetID="10" presetClass="exit" presetSubtype="0" fill="hold" nodeType="after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124" y="1741487"/>
            <a:ext cx="4238625" cy="407987"/>
          </a:xfrm>
          <a:prstGeom prst="roundRect">
            <a:avLst/>
          </a:prstGeom>
          <a:solidFill>
            <a:srgbClr val="DCE9B9"/>
          </a:solidFill>
          <a:ln w="28575">
            <a:noFill/>
          </a:ln>
        </p:spPr>
        <p:txBody>
          <a:bodyPr wrap="square" lIns="504000">
            <a:spAutoFit/>
          </a:bodyPr>
          <a:lstStyle/>
          <a:p>
            <a:pPr eaLnBrk="1" fontAlgn="auto" hangingPunct="1">
              <a:spcBef>
                <a:spcPts val="0"/>
              </a:spcBef>
              <a:spcAft>
                <a:spcPts val="0"/>
              </a:spcAft>
              <a:defRPr/>
            </a:pPr>
            <a:r>
              <a:rPr lang="pt-BR" b="1" dirty="0">
                <a:latin typeface="+mn-lt"/>
              </a:rPr>
              <a:t>Let’s be a boa constrictor</a:t>
            </a:r>
            <a:r>
              <a:rPr lang="pt-BR" b="1" dirty="0" smtClean="0">
                <a:latin typeface="+mn-lt"/>
              </a:rPr>
              <a:t>!</a:t>
            </a:r>
            <a:endParaRPr lang="en-GB" b="1" dirty="0">
              <a:latin typeface="+mn-lt"/>
            </a:endParaRPr>
          </a:p>
        </p:txBody>
      </p:sp>
      <p:sp>
        <p:nvSpPr>
          <p:cNvPr id="18435" name="Title 1"/>
          <p:cNvSpPr>
            <a:spLocks noGrp="1"/>
          </p:cNvSpPr>
          <p:nvPr>
            <p:ph type="title"/>
          </p:nvPr>
        </p:nvSpPr>
        <p:spPr>
          <a:xfrm>
            <a:off x="461962" y="479424"/>
            <a:ext cx="8220075" cy="993775"/>
          </a:xfrm>
        </p:spPr>
        <p:txBody>
          <a:bodyPr/>
          <a:lstStyle/>
          <a:p>
            <a:r>
              <a:rPr lang="en-GB" altLang="en-US" dirty="0"/>
              <a:t>Boa Constrictor</a:t>
            </a:r>
            <a:endParaRPr lang="en-GB" altLang="en-US" dirty="0" smtClean="0"/>
          </a:p>
        </p:txBody>
      </p:sp>
      <p:sp>
        <p:nvSpPr>
          <p:cNvPr id="7" name="TextBox 6"/>
          <p:cNvSpPr txBox="1">
            <a:spLocks noChangeArrowheads="1"/>
          </p:cNvSpPr>
          <p:nvPr/>
        </p:nvSpPr>
        <p:spPr bwMode="auto">
          <a:xfrm>
            <a:off x="786606" y="2417761"/>
            <a:ext cx="378539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tIns="0" rIns="0" bIns="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a:buAutoNum type="arabicPeriod"/>
            </a:pPr>
            <a:r>
              <a:rPr lang="en-GB" altLang="en-US" dirty="0">
                <a:solidFill>
                  <a:schemeClr val="tx1"/>
                </a:solidFill>
              </a:rPr>
              <a:t>Start on your tummy.</a:t>
            </a:r>
          </a:p>
          <a:p>
            <a:pPr eaLnBrk="1" hangingPunct="1">
              <a:lnSpc>
                <a:spcPct val="100000"/>
              </a:lnSpc>
              <a:spcBef>
                <a:spcPct val="0"/>
              </a:spcBef>
              <a:buFont typeface="Twinkl Sb"/>
              <a:buAutoNum type="arabicPeriod"/>
            </a:pPr>
            <a:r>
              <a:rPr lang="en-GB" altLang="en-US" dirty="0">
                <a:solidFill>
                  <a:schemeClr val="tx1"/>
                </a:solidFill>
              </a:rPr>
              <a:t>Hands are under your shoulders.</a:t>
            </a:r>
          </a:p>
          <a:p>
            <a:pPr eaLnBrk="1" hangingPunct="1">
              <a:lnSpc>
                <a:spcPct val="100000"/>
              </a:lnSpc>
              <a:spcBef>
                <a:spcPct val="0"/>
              </a:spcBef>
              <a:buFont typeface="Twinkl Sb"/>
              <a:buAutoNum type="arabicPeriod"/>
            </a:pPr>
            <a:r>
              <a:rPr lang="en-GB" altLang="en-US" dirty="0">
                <a:solidFill>
                  <a:schemeClr val="tx1"/>
                </a:solidFill>
              </a:rPr>
              <a:t>Elbows are close to your body.</a:t>
            </a:r>
          </a:p>
          <a:p>
            <a:pPr eaLnBrk="1" hangingPunct="1">
              <a:lnSpc>
                <a:spcPct val="100000"/>
              </a:lnSpc>
              <a:spcBef>
                <a:spcPct val="0"/>
              </a:spcBef>
              <a:buFont typeface="Twinkl Sb"/>
              <a:buAutoNum type="arabicPeriod"/>
            </a:pPr>
            <a:r>
              <a:rPr lang="en-GB" altLang="en-US" dirty="0">
                <a:solidFill>
                  <a:schemeClr val="tx1"/>
                </a:solidFill>
              </a:rPr>
              <a:t>Press into your hands to come up a </a:t>
            </a:r>
            <a:r>
              <a:rPr lang="en-GB" altLang="en-US" dirty="0" smtClean="0">
                <a:solidFill>
                  <a:schemeClr val="tx1"/>
                </a:solidFill>
              </a:rPr>
              <a:t>little, </a:t>
            </a:r>
            <a:r>
              <a:rPr lang="en-GB" altLang="en-US" dirty="0">
                <a:solidFill>
                  <a:schemeClr val="tx1"/>
                </a:solidFill>
              </a:rPr>
              <a:t>taste the air like a snake.</a:t>
            </a:r>
          </a:p>
          <a:p>
            <a:pPr eaLnBrk="1" hangingPunct="1">
              <a:lnSpc>
                <a:spcPct val="100000"/>
              </a:lnSpc>
              <a:spcBef>
                <a:spcPct val="0"/>
              </a:spcBef>
              <a:buFont typeface="Twinkl Sb"/>
              <a:buAutoNum type="arabicPeriod"/>
            </a:pPr>
            <a:r>
              <a:rPr lang="en-GB" altLang="en-US" dirty="0">
                <a:solidFill>
                  <a:schemeClr val="tx1"/>
                </a:solidFill>
              </a:rPr>
              <a:t>Rest down.</a:t>
            </a:r>
          </a:p>
          <a:p>
            <a:pPr eaLnBrk="1" hangingPunct="1">
              <a:lnSpc>
                <a:spcPct val="100000"/>
              </a:lnSpc>
              <a:spcBef>
                <a:spcPct val="0"/>
              </a:spcBef>
              <a:buFont typeface="Twinkl Sb"/>
              <a:buAutoNum type="arabicPeriod"/>
            </a:pPr>
            <a:r>
              <a:rPr lang="en-GB" altLang="en-US" dirty="0">
                <a:solidFill>
                  <a:schemeClr val="tx1"/>
                </a:solidFill>
              </a:rPr>
              <a:t>This time come up a little higher as you breathe in.</a:t>
            </a:r>
          </a:p>
          <a:p>
            <a:pPr eaLnBrk="1" hangingPunct="1">
              <a:lnSpc>
                <a:spcPct val="100000"/>
              </a:lnSpc>
              <a:spcBef>
                <a:spcPct val="0"/>
              </a:spcBef>
              <a:buFont typeface="Twinkl Sb"/>
              <a:buAutoNum type="arabicPeriod"/>
            </a:pPr>
            <a:r>
              <a:rPr lang="en-GB" dirty="0"/>
              <a:t>Light up your beady snake eyes, then come down to rest</a:t>
            </a:r>
            <a:r>
              <a:rPr lang="en-GB" dirty="0" smtClean="0"/>
              <a:t>.</a:t>
            </a:r>
          </a:p>
          <a:p>
            <a:pPr eaLnBrk="1" hangingPunct="1">
              <a:lnSpc>
                <a:spcPct val="100000"/>
              </a:lnSpc>
              <a:spcBef>
                <a:spcPct val="0"/>
              </a:spcBef>
              <a:buFont typeface="Twinkl Sb"/>
              <a:buAutoNum type="arabicPeriod"/>
            </a:pPr>
            <a:r>
              <a:rPr lang="en-GB" dirty="0"/>
              <a:t>Repeat this pose twice or </a:t>
            </a:r>
            <a:r>
              <a:rPr lang="en-GB" dirty="0" smtClean="0"/>
              <a:t/>
            </a:r>
            <a:br>
              <a:rPr lang="en-GB" dirty="0" smtClean="0"/>
            </a:br>
            <a:r>
              <a:rPr lang="en-GB" dirty="0" smtClean="0"/>
              <a:t>three </a:t>
            </a:r>
            <a:r>
              <a:rPr lang="en-GB" dirty="0"/>
              <a:t>times.</a:t>
            </a:r>
          </a:p>
          <a:p>
            <a:pPr eaLnBrk="1" hangingPunct="1">
              <a:lnSpc>
                <a:spcPct val="100000"/>
              </a:lnSpc>
              <a:spcBef>
                <a:spcPct val="0"/>
              </a:spcBef>
              <a:buFont typeface="Twinkl Sb"/>
              <a:buAutoNum type="arabicPeriod"/>
            </a:pPr>
            <a:endParaRPr lang="en-GB" dirty="0"/>
          </a:p>
        </p:txBody>
      </p:sp>
      <p:sp useBgFill="1">
        <p:nvSpPr>
          <p:cNvPr id="9" name="Rounded Rectangle 8"/>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39714" y="3566017"/>
            <a:ext cx="3482975" cy="2053645"/>
          </a:xfrm>
          <a:prstGeom prst="rect">
            <a:avLst/>
          </a:prstGeom>
        </p:spPr>
      </p:pic>
      <p:pic>
        <p:nvPicPr>
          <p:cNvPr id="2" name="Picture 1">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16832" y="3692998"/>
            <a:ext cx="3505857" cy="1926664"/>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0435" y="1466056"/>
            <a:ext cx="1044632" cy="1477315"/>
          </a:xfrm>
          <a:prstGeom prst="rect">
            <a:avLst/>
          </a:prstGeom>
        </p:spPr>
      </p:pic>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l="28606" t="37755"/>
          <a:stretch/>
        </p:blipFill>
        <p:spPr>
          <a:xfrm>
            <a:off x="4805776" y="1487234"/>
            <a:ext cx="1299555" cy="974724"/>
          </a:xfrm>
          <a:prstGeom prst="snipRoundRect">
            <a:avLst>
              <a:gd name="adj1" fmla="val 8605"/>
              <a:gd name="adj2" fmla="val 0"/>
            </a:avLst>
          </a:prstGeom>
        </p:spPr>
      </p:pic>
    </p:spTree>
    <p:extLst>
      <p:ext uri="{BB962C8B-B14F-4D97-AF65-F5344CB8AC3E}">
        <p14:creationId xmlns:p14="http://schemas.microsoft.com/office/powerpoint/2010/main" val="316022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10"/>
                                        </p:tgtEl>
                                      </p:cBhvr>
                                    </p:animEffect>
                                    <p:set>
                                      <p:cBhvr>
                                        <p:cTn id="11" dur="1" fill="hold">
                                          <p:stCondLst>
                                            <p:cond delay="1999"/>
                                          </p:stCondLst>
                                        </p:cTn>
                                        <p:tgtEl>
                                          <p:spTgt spid="10"/>
                                        </p:tgtEl>
                                        <p:attrNameLst>
                                          <p:attrName>style.visibility</p:attrName>
                                        </p:attrNameLst>
                                      </p:cBhvr>
                                      <p:to>
                                        <p:strVal val="hidden"/>
                                      </p:to>
                                    </p:set>
                                  </p:childTnLst>
                                </p:cTn>
                              </p:par>
                              <p:par>
                                <p:cTn id="12" presetID="26" presetClass="emph" presetSubtype="0" fill="hold" nodeType="withEffect">
                                  <p:stCondLst>
                                    <p:cond delay="0"/>
                                  </p:stCondLst>
                                  <p:childTnLst>
                                    <p:animEffect transition="out" filter="fade">
                                      <p:cBhvr>
                                        <p:cTn id="13" dur="2000" tmFilter="0, 0; .2, .5; .8, .5; 1, 0"/>
                                        <p:tgtEl>
                                          <p:spTgt spid="10"/>
                                        </p:tgtEl>
                                      </p:cBhvr>
                                    </p:animEffect>
                                    <p:animScale>
                                      <p:cBhvr>
                                        <p:cTn id="14" dur="1000" autoRev="1" fill="hold"/>
                                        <p:tgtEl>
                                          <p:spTgt spid="10"/>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500"/>
                            </p:stCondLst>
                            <p:childTnLst>
                              <p:par>
                                <p:cTn id="36" presetID="10" presetClass="exit" presetSubtype="0" fill="hold" nodeType="afterEffect">
                                  <p:stCondLst>
                                    <p:cond delay="25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fade">
                                      <p:cBhvr>
                                        <p:cTn id="48" dur="500"/>
                                        <p:tgtEl>
                                          <p:spTgt spid="7">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
                                            <p:txEl>
                                              <p:pRg st="5" end="5"/>
                                            </p:txEl>
                                          </p:spTgt>
                                        </p:tgtEl>
                                        <p:attrNameLst>
                                          <p:attrName>style.visibility</p:attrName>
                                        </p:attrNameLst>
                                      </p:cBhvr>
                                      <p:to>
                                        <p:strVal val="visible"/>
                                      </p:to>
                                    </p:set>
                                    <p:animEffect transition="in" filter="fade">
                                      <p:cBhvr>
                                        <p:cTn id="60" dur="500"/>
                                        <p:tgtEl>
                                          <p:spTgt spid="7">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
                                            <p:txEl>
                                              <p:pRg st="6" end="6"/>
                                            </p:txEl>
                                          </p:spTgt>
                                        </p:tgtEl>
                                        <p:attrNameLst>
                                          <p:attrName>style.visibility</p:attrName>
                                        </p:attrNameLst>
                                      </p:cBhvr>
                                      <p:to>
                                        <p:strVal val="visible"/>
                                      </p:to>
                                    </p:set>
                                    <p:animEffect transition="in" filter="fade">
                                      <p:cBhvr>
                                        <p:cTn id="65" dur="500"/>
                                        <p:tgtEl>
                                          <p:spTgt spid="7">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
                                            <p:txEl>
                                              <p:pRg st="7" end="7"/>
                                            </p:txEl>
                                          </p:spTgt>
                                        </p:tgtEl>
                                        <p:attrNameLst>
                                          <p:attrName>style.visibility</p:attrName>
                                        </p:attrNameLst>
                                      </p:cBhvr>
                                      <p:to>
                                        <p:strVal val="visible"/>
                                      </p:to>
                                    </p:set>
                                    <p:animEffect transition="in" filter="fade">
                                      <p:cBhvr>
                                        <p:cTn id="70" dur="500"/>
                                        <p:tgtEl>
                                          <p:spTgt spid="7">
                                            <p:txEl>
                                              <p:pRg st="7" end="7"/>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par>
                          <p:cTn id="74" fill="hold">
                            <p:stCondLst>
                              <p:cond delay="500"/>
                            </p:stCondLst>
                            <p:childTnLst>
                              <p:par>
                                <p:cTn id="75" presetID="10" presetClass="exit" presetSubtype="0" fill="hold" nodeType="afterEffect">
                                  <p:stCondLst>
                                    <p:cond delay="250"/>
                                  </p:stCondLst>
                                  <p:childTnLst>
                                    <p:animEffect transition="out" filter="fade">
                                      <p:cBhvr>
                                        <p:cTn id="76" dur="500"/>
                                        <p:tgtEl>
                                          <p:spTgt spid="15"/>
                                        </p:tgtEl>
                                      </p:cBhvr>
                                    </p:animEffect>
                                    <p:set>
                                      <p:cBhvr>
                                        <p:cTn id="7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539750" y="1473200"/>
            <a:ext cx="8064500" cy="4827588"/>
          </a:xfrm>
          <a:prstGeom prst="roundRect">
            <a:avLst>
              <a:gd name="adj" fmla="val 482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1"/>
          <p:cNvSpPr>
            <a:spLocks noGrp="1"/>
          </p:cNvSpPr>
          <p:nvPr>
            <p:ph type="title"/>
          </p:nvPr>
        </p:nvSpPr>
        <p:spPr/>
        <p:txBody>
          <a:bodyPr/>
          <a:lstStyle/>
          <a:p>
            <a:r>
              <a:rPr lang="en-GB" altLang="en-US" dirty="0"/>
              <a:t>Boa Constrictor</a:t>
            </a:r>
            <a:endParaRPr lang="en-GB" altLang="en-US" dirty="0" smtClean="0"/>
          </a:p>
        </p:txBody>
      </p:sp>
      <p:grpSp>
        <p:nvGrpSpPr>
          <p:cNvPr id="20484" name="Group 14"/>
          <p:cNvGrpSpPr>
            <a:grpSpLocks/>
          </p:cNvGrpSpPr>
          <p:nvPr/>
        </p:nvGrpSpPr>
        <p:grpSpPr bwMode="auto">
          <a:xfrm>
            <a:off x="8101013" y="1541463"/>
            <a:ext cx="431800" cy="431800"/>
            <a:chOff x="8100392" y="1540868"/>
            <a:chExt cx="432048" cy="432048"/>
          </a:xfrm>
        </p:grpSpPr>
        <p:sp>
          <p:nvSpPr>
            <p:cNvPr id="13" name="Oval 12">
              <a:hlinkClick r:id="rId2" action="ppaction://hlinksldjump"/>
            </p:cNvPr>
            <p:cNvSpPr/>
            <p:nvPr/>
          </p:nvSpPr>
          <p:spPr>
            <a:xfrm>
              <a:off x="8100392" y="1540868"/>
              <a:ext cx="432048" cy="432048"/>
            </a:xfrm>
            <a:prstGeom prst="ellipse">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Multiply 13">
              <a:hlinkClick r:id="rId3" action="ppaction://hlinksldjump"/>
            </p:cNvPr>
            <p:cNvSpPr/>
            <p:nvPr/>
          </p:nvSpPr>
          <p:spPr>
            <a:xfrm>
              <a:off x="8144868" y="1585344"/>
              <a:ext cx="343097" cy="343097"/>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7386" y="2193348"/>
            <a:ext cx="7073627" cy="3887354"/>
          </a:xfrm>
          <a:prstGeom prst="rect">
            <a:avLst/>
          </a:prstGeom>
        </p:spPr>
      </p:pic>
    </p:spTree>
    <p:extLst>
      <p:ext uri="{BB962C8B-B14F-4D97-AF65-F5344CB8AC3E}">
        <p14:creationId xmlns:p14="http://schemas.microsoft.com/office/powerpoint/2010/main" val="2609201084"/>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6"/>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p:cNvSpPr>
            <a:spLocks noGrp="1"/>
          </p:cNvSpPr>
          <p:nvPr>
            <p:ph type="title"/>
          </p:nvPr>
        </p:nvSpPr>
        <p:spPr>
          <a:xfrm>
            <a:off x="461962" y="479424"/>
            <a:ext cx="8220075" cy="993775"/>
          </a:xfrm>
        </p:spPr>
        <p:txBody>
          <a:bodyPr/>
          <a:lstStyle/>
          <a:p>
            <a:r>
              <a:rPr lang="en-GB" altLang="en-US" dirty="0"/>
              <a:t>Giraffe</a:t>
            </a:r>
            <a:endParaRPr lang="en-GB" altLang="en-US" dirty="0" smtClean="0"/>
          </a:p>
        </p:txBody>
      </p:sp>
      <p:sp>
        <p:nvSpPr>
          <p:cNvPr id="9" name="TextBox 8"/>
          <p:cNvSpPr txBox="1">
            <a:spLocks noChangeArrowheads="1"/>
          </p:cNvSpPr>
          <p:nvPr/>
        </p:nvSpPr>
        <p:spPr bwMode="auto">
          <a:xfrm>
            <a:off x="620713" y="1473199"/>
            <a:ext cx="36718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dirty="0"/>
              <a:t>Things we need to know before we do the pose:</a:t>
            </a:r>
          </a:p>
          <a:p>
            <a:pPr eaLnBrk="1" hangingPunct="1">
              <a:lnSpc>
                <a:spcPct val="100000"/>
              </a:lnSpc>
              <a:spcBef>
                <a:spcPct val="0"/>
              </a:spcBef>
              <a:buFontTx/>
              <a:buNone/>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This pose will help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you </a:t>
            </a:r>
            <a:r>
              <a:rPr lang="en-GB" altLang="en-US" dirty="0">
                <a:solidFill>
                  <a:schemeClr val="tx1"/>
                </a:solidFill>
              </a:rPr>
              <a:t>balance.</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Your feet need to be steady on the ground.</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If you wobble, come back to standing and don’t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touch </a:t>
            </a:r>
            <a:r>
              <a:rPr lang="en-GB" altLang="en-US" dirty="0">
                <a:solidFill>
                  <a:schemeClr val="tx1"/>
                </a:solidFill>
              </a:rPr>
              <a:t>anyone</a:t>
            </a:r>
            <a:r>
              <a:rPr lang="en-GB" altLang="en-US" dirty="0" smtClean="0">
                <a:solidFill>
                  <a:schemeClr val="tx1"/>
                </a:solidFill>
              </a:rPr>
              <a:t>.</a:t>
            </a:r>
            <a:endParaRPr lang="en-GB" altLang="en-US" dirty="0">
              <a:solidFill>
                <a:schemeClr val="tx1"/>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1402" y="2000309"/>
            <a:ext cx="1992948" cy="3778100"/>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l="2020" t="30712" r="44945" b="13929"/>
          <a:stretch/>
        </p:blipFill>
        <p:spPr>
          <a:xfrm>
            <a:off x="-147484" y="0"/>
            <a:ext cx="9291484" cy="6858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31756" y="895913"/>
            <a:ext cx="13454931" cy="6117059"/>
          </a:xfrm>
          <a:prstGeom prst="rect">
            <a:avLst/>
          </a:prstGeom>
        </p:spPr>
      </p:pic>
      <p:grpSp>
        <p:nvGrpSpPr>
          <p:cNvPr id="11" name="Group 10"/>
          <p:cNvGrpSpPr/>
          <p:nvPr/>
        </p:nvGrpSpPr>
        <p:grpSpPr>
          <a:xfrm>
            <a:off x="727492" y="4171169"/>
            <a:ext cx="2412193" cy="2412193"/>
            <a:chOff x="5391601" y="794243"/>
            <a:chExt cx="3057074" cy="3057074"/>
          </a:xfrm>
        </p:grpSpPr>
        <p:sp>
          <p:nvSpPr>
            <p:cNvPr id="10" name="Oval 9"/>
            <p:cNvSpPr/>
            <p:nvPr/>
          </p:nvSpPr>
          <p:spPr>
            <a:xfrm>
              <a:off x="5391601" y="794243"/>
              <a:ext cx="3057074" cy="305707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5153" y="1542967"/>
              <a:ext cx="2391502" cy="1787556"/>
            </a:xfrm>
            <a:prstGeom prst="rect">
              <a:avLst/>
            </a:prstGeom>
          </p:spPr>
        </p:pic>
      </p:grpSp>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38969" y="1238812"/>
            <a:ext cx="4897645" cy="8100027"/>
          </a:xfrm>
          <a:prstGeom prst="rect">
            <a:avLst/>
          </a:prstGeom>
        </p:spPr>
      </p:pic>
    </p:spTree>
    <p:extLst>
      <p:ext uri="{BB962C8B-B14F-4D97-AF65-F5344CB8AC3E}">
        <p14:creationId xmlns:p14="http://schemas.microsoft.com/office/powerpoint/2010/main" val="291012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35" presetClass="path" presetSubtype="0" accel="50000" decel="50000" fill="hold" nodeType="afterEffect">
                                  <p:stCondLst>
                                    <p:cond delay="0"/>
                                  </p:stCondLst>
                                  <p:childTnLst>
                                    <p:animMotion origin="layout" path="M 0 -4.81481E-6 L -0.65347 -0.00185 " pathEditMode="relative" rAng="0" ptsTypes="AA">
                                      <p:cBhvr>
                                        <p:cTn id="9" dur="6000" fill="hold"/>
                                        <p:tgtEl>
                                          <p:spTgt spid="6"/>
                                        </p:tgtEl>
                                        <p:attrNameLst>
                                          <p:attrName>ppt_x</p:attrName>
                                          <p:attrName>ppt_y</p:attrName>
                                        </p:attrNameLst>
                                      </p:cBhvr>
                                      <p:rCtr x="-32674" y="-93"/>
                                    </p:animMotion>
                                  </p:childTnLst>
                                </p:cTn>
                              </p:par>
                              <p:par>
                                <p:cTn id="10" presetID="32" presetClass="emph" presetSubtype="0" repeatCount="indefinite" fill="hold" nodeType="withEffect">
                                  <p:stCondLst>
                                    <p:cond delay="0"/>
                                  </p:stCondLst>
                                  <p:childTnLst>
                                    <p:animRot by="120000">
                                      <p:cBhvr>
                                        <p:cTn id="11" dur="700" fill="hold">
                                          <p:stCondLst>
                                            <p:cond delay="0"/>
                                          </p:stCondLst>
                                        </p:cTn>
                                        <p:tgtEl>
                                          <p:spTgt spid="6"/>
                                        </p:tgtEl>
                                        <p:attrNameLst>
                                          <p:attrName>r</p:attrName>
                                        </p:attrNameLst>
                                      </p:cBhvr>
                                    </p:animRot>
                                    <p:animRot by="-240000">
                                      <p:cBhvr>
                                        <p:cTn id="12" dur="1400" fill="hold">
                                          <p:stCondLst>
                                            <p:cond delay="1400"/>
                                          </p:stCondLst>
                                        </p:cTn>
                                        <p:tgtEl>
                                          <p:spTgt spid="6"/>
                                        </p:tgtEl>
                                        <p:attrNameLst>
                                          <p:attrName>r</p:attrName>
                                        </p:attrNameLst>
                                      </p:cBhvr>
                                    </p:animRot>
                                    <p:animRot by="240000">
                                      <p:cBhvr>
                                        <p:cTn id="13" dur="1400" fill="hold">
                                          <p:stCondLst>
                                            <p:cond delay="2800"/>
                                          </p:stCondLst>
                                        </p:cTn>
                                        <p:tgtEl>
                                          <p:spTgt spid="6"/>
                                        </p:tgtEl>
                                        <p:attrNameLst>
                                          <p:attrName>r</p:attrName>
                                        </p:attrNameLst>
                                      </p:cBhvr>
                                    </p:animRot>
                                    <p:animRot by="-240000">
                                      <p:cBhvr>
                                        <p:cTn id="14" dur="1400" fill="hold">
                                          <p:stCondLst>
                                            <p:cond delay="4200"/>
                                          </p:stCondLst>
                                        </p:cTn>
                                        <p:tgtEl>
                                          <p:spTgt spid="6"/>
                                        </p:tgtEl>
                                        <p:attrNameLst>
                                          <p:attrName>r</p:attrName>
                                        </p:attrNameLst>
                                      </p:cBhvr>
                                    </p:animRot>
                                    <p:animRot by="120000">
                                      <p:cBhvr>
                                        <p:cTn id="15" dur="1400" fill="hold">
                                          <p:stCondLst>
                                            <p:cond delay="5600"/>
                                          </p:stCondLst>
                                        </p:cTn>
                                        <p:tgtEl>
                                          <p:spTgt spid="6"/>
                                        </p:tgtEl>
                                        <p:attrNameLst>
                                          <p:attrName>r</p:attrName>
                                        </p:attrNameLst>
                                      </p:cBhvr>
                                    </p:animRo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nodeType="clickEffect">
                                  <p:stCondLst>
                                    <p:cond delay="0"/>
                                  </p:stCondLst>
                                  <p:childTnLst>
                                    <p:animEffect transition="out" filter="fade">
                                      <p:cBhvr>
                                        <p:cTn id="23" dur="1000"/>
                                        <p:tgtEl>
                                          <p:spTgt spid="15"/>
                                        </p:tgtEl>
                                      </p:cBhvr>
                                    </p:animEffect>
                                    <p:anim calcmode="lin" valueType="num">
                                      <p:cBhvr>
                                        <p:cTn id="24" dur="1000"/>
                                        <p:tgtEl>
                                          <p:spTgt spid="15"/>
                                        </p:tgtEl>
                                        <p:attrNameLst>
                                          <p:attrName>ppt_x</p:attrName>
                                        </p:attrNameLst>
                                      </p:cBhvr>
                                      <p:tavLst>
                                        <p:tav tm="0">
                                          <p:val>
                                            <p:strVal val="ppt_x"/>
                                          </p:val>
                                        </p:tav>
                                        <p:tav tm="100000">
                                          <p:val>
                                            <p:strVal val="ppt_x"/>
                                          </p:val>
                                        </p:tav>
                                      </p:tavLst>
                                    </p:anim>
                                    <p:anim calcmode="lin" valueType="num">
                                      <p:cBhvr>
                                        <p:cTn id="25" dur="1000"/>
                                        <p:tgtEl>
                                          <p:spTgt spid="15"/>
                                        </p:tgtEl>
                                        <p:attrNameLst>
                                          <p:attrName>ppt_y</p:attrName>
                                        </p:attrNameLst>
                                      </p:cBhvr>
                                      <p:tavLst>
                                        <p:tav tm="0">
                                          <p:val>
                                            <p:strVal val="ppt_y"/>
                                          </p:val>
                                        </p:tav>
                                        <p:tav tm="100000">
                                          <p:val>
                                            <p:strVal val="ppt_y+.1"/>
                                          </p:val>
                                        </p:tav>
                                      </p:tavLst>
                                    </p:anim>
                                    <p:set>
                                      <p:cBhvr>
                                        <p:cTn id="26" dur="1" fill="hold">
                                          <p:stCondLst>
                                            <p:cond delay="999"/>
                                          </p:stCondLst>
                                        </p:cTn>
                                        <p:tgtEl>
                                          <p:spTgt spid="15"/>
                                        </p:tgtEl>
                                        <p:attrNameLst>
                                          <p:attrName>style.visibility</p:attrName>
                                        </p:attrNameLst>
                                      </p:cBhvr>
                                      <p:to>
                                        <p:strVal val="hidden"/>
                                      </p:to>
                                    </p:set>
                                  </p:childTnLst>
                                </p:cTn>
                              </p:par>
                              <p:par>
                                <p:cTn id="27" presetID="42" presetClass="exit" presetSubtype="0" fill="hold" nodeType="with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par>
                                <p:cTn id="32" presetID="42" presetClass="exit" presetSubtype="0" fill="hold" nodeType="withEffect">
                                  <p:stCondLst>
                                    <p:cond delay="0"/>
                                  </p:stCondLst>
                                  <p:childTnLst>
                                    <p:animEffect transition="out" filter="fade">
                                      <p:cBhvr>
                                        <p:cTn id="33" dur="1000"/>
                                        <p:tgtEl>
                                          <p:spTgt spid="11"/>
                                        </p:tgtEl>
                                      </p:cBhvr>
                                    </p:animEffect>
                                    <p:anim calcmode="lin" valueType="num">
                                      <p:cBhvr>
                                        <p:cTn id="34" dur="1000"/>
                                        <p:tgtEl>
                                          <p:spTgt spid="11"/>
                                        </p:tgtEl>
                                        <p:attrNameLst>
                                          <p:attrName>ppt_x</p:attrName>
                                        </p:attrNameLst>
                                      </p:cBhvr>
                                      <p:tavLst>
                                        <p:tav tm="0">
                                          <p:val>
                                            <p:strVal val="ppt_x"/>
                                          </p:val>
                                        </p:tav>
                                        <p:tav tm="100000">
                                          <p:val>
                                            <p:strVal val="ppt_x"/>
                                          </p:val>
                                        </p:tav>
                                      </p:tavLst>
                                    </p:anim>
                                    <p:anim calcmode="lin" valueType="num">
                                      <p:cBhvr>
                                        <p:cTn id="35" dur="1000"/>
                                        <p:tgtEl>
                                          <p:spTgt spid="11"/>
                                        </p:tgtEl>
                                        <p:attrNameLst>
                                          <p:attrName>ppt_y</p:attrName>
                                        </p:attrNameLst>
                                      </p:cBhvr>
                                      <p:tavLst>
                                        <p:tav tm="0">
                                          <p:val>
                                            <p:strVal val="ppt_y"/>
                                          </p:val>
                                        </p:tav>
                                        <p:tav tm="100000">
                                          <p:val>
                                            <p:strVal val="ppt_y+.1"/>
                                          </p:val>
                                        </p:tav>
                                      </p:tavLst>
                                    </p:anim>
                                    <p:set>
                                      <p:cBhvr>
                                        <p:cTn id="36" dur="1" fill="hold">
                                          <p:stCondLst>
                                            <p:cond delay="999"/>
                                          </p:stCondLst>
                                        </p:cTn>
                                        <p:tgtEl>
                                          <p:spTgt spid="11"/>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9">
                                            <p:txEl>
                                              <p:pRg st="2" end="2"/>
                                            </p:txEl>
                                          </p:spTgt>
                                        </p:tgtEl>
                                        <p:attrNameLst>
                                          <p:attrName>style.visibility</p:attrName>
                                        </p:attrNameLst>
                                      </p:cBhvr>
                                      <p:to>
                                        <p:strVal val="visible"/>
                                      </p:to>
                                    </p:set>
                                    <p:animEffect transition="in" filter="fade">
                                      <p:cBhvr>
                                        <p:cTn id="46" dur="500"/>
                                        <p:tgtEl>
                                          <p:spTgt spid="9">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xEl>
                                              <p:pRg st="4" end="4"/>
                                            </p:txEl>
                                          </p:spTgt>
                                        </p:tgtEl>
                                        <p:attrNameLst>
                                          <p:attrName>style.visibility</p:attrName>
                                        </p:attrNameLst>
                                      </p:cBhvr>
                                      <p:to>
                                        <p:strVal val="visible"/>
                                      </p:to>
                                    </p:set>
                                    <p:animEffect transition="in" filter="fade">
                                      <p:cBhvr>
                                        <p:cTn id="51" dur="500"/>
                                        <p:tgtEl>
                                          <p:spTgt spid="9">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xEl>
                                              <p:pRg st="6" end="6"/>
                                            </p:txEl>
                                          </p:spTgt>
                                        </p:tgtEl>
                                        <p:attrNameLst>
                                          <p:attrName>style.visibility</p:attrName>
                                        </p:attrNameLst>
                                      </p:cBhvr>
                                      <p:to>
                                        <p:strVal val="visible"/>
                                      </p:to>
                                    </p:set>
                                    <p:animEffect transition="in" filter="fade">
                                      <p:cBhvr>
                                        <p:cTn id="56"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124" y="1741487"/>
            <a:ext cx="4238625" cy="407987"/>
          </a:xfrm>
          <a:prstGeom prst="roundRect">
            <a:avLst/>
          </a:prstGeom>
          <a:solidFill>
            <a:srgbClr val="DCE9B9"/>
          </a:solidFill>
          <a:ln w="28575">
            <a:noFill/>
          </a:ln>
        </p:spPr>
        <p:txBody>
          <a:bodyPr wrap="square" lIns="504000">
            <a:spAutoFit/>
          </a:bodyPr>
          <a:lstStyle/>
          <a:p>
            <a:pPr eaLnBrk="1" fontAlgn="auto" hangingPunct="1">
              <a:spcBef>
                <a:spcPts val="0"/>
              </a:spcBef>
              <a:spcAft>
                <a:spcPts val="0"/>
              </a:spcAft>
              <a:defRPr/>
            </a:pPr>
            <a:r>
              <a:rPr lang="pt-BR" b="1" dirty="0">
                <a:latin typeface="+mn-lt"/>
              </a:rPr>
              <a:t>Let’s be a giraffe</a:t>
            </a:r>
            <a:r>
              <a:rPr lang="pt-BR" b="1" dirty="0" smtClean="0">
                <a:latin typeface="+mn-lt"/>
              </a:rPr>
              <a:t>!</a:t>
            </a:r>
            <a:endParaRPr lang="en-GB" b="1" dirty="0">
              <a:latin typeface="+mn-lt"/>
            </a:endParaRPr>
          </a:p>
        </p:txBody>
      </p:sp>
      <p:sp>
        <p:nvSpPr>
          <p:cNvPr id="18435" name="Title 1"/>
          <p:cNvSpPr>
            <a:spLocks noGrp="1"/>
          </p:cNvSpPr>
          <p:nvPr>
            <p:ph type="title"/>
          </p:nvPr>
        </p:nvSpPr>
        <p:spPr>
          <a:xfrm>
            <a:off x="461962" y="479424"/>
            <a:ext cx="8220075" cy="993775"/>
          </a:xfrm>
        </p:spPr>
        <p:txBody>
          <a:bodyPr/>
          <a:lstStyle/>
          <a:p>
            <a:r>
              <a:rPr lang="en-GB" altLang="en-US" dirty="0"/>
              <a:t>Giraffe</a:t>
            </a:r>
            <a:endParaRPr lang="en-GB" altLang="en-US" dirty="0" smtClean="0"/>
          </a:p>
        </p:txBody>
      </p:sp>
      <p:sp>
        <p:nvSpPr>
          <p:cNvPr id="7" name="TextBox 6"/>
          <p:cNvSpPr txBox="1">
            <a:spLocks noChangeArrowheads="1"/>
          </p:cNvSpPr>
          <p:nvPr/>
        </p:nvSpPr>
        <p:spPr bwMode="auto">
          <a:xfrm>
            <a:off x="786606" y="2417761"/>
            <a:ext cx="3785394"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tIns="0" rIns="0" bIns="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a:buAutoNum type="arabicPeriod"/>
            </a:pPr>
            <a:r>
              <a:rPr lang="en-GB" altLang="en-US" dirty="0">
                <a:solidFill>
                  <a:schemeClr val="tx1"/>
                </a:solidFill>
              </a:rPr>
              <a:t>Start in standing.</a:t>
            </a:r>
          </a:p>
          <a:p>
            <a:pPr eaLnBrk="1" hangingPunct="1">
              <a:lnSpc>
                <a:spcPct val="100000"/>
              </a:lnSpc>
              <a:spcBef>
                <a:spcPct val="0"/>
              </a:spcBef>
              <a:buFont typeface="Twinkl Sb"/>
              <a:buAutoNum type="arabicPeriod"/>
            </a:pPr>
            <a:r>
              <a:rPr lang="en-GB" altLang="en-US" dirty="0">
                <a:solidFill>
                  <a:schemeClr val="tx1"/>
                </a:solidFill>
              </a:rPr>
              <a:t>Step one foot forwards.</a:t>
            </a:r>
          </a:p>
          <a:p>
            <a:pPr eaLnBrk="1" hangingPunct="1">
              <a:lnSpc>
                <a:spcPct val="100000"/>
              </a:lnSpc>
              <a:spcBef>
                <a:spcPct val="0"/>
              </a:spcBef>
              <a:buFont typeface="Twinkl Sb"/>
              <a:buAutoNum type="arabicPeriod"/>
            </a:pPr>
            <a:r>
              <a:rPr lang="en-GB" altLang="en-US" dirty="0">
                <a:solidFill>
                  <a:schemeClr val="tx1"/>
                </a:solidFill>
              </a:rPr>
              <a:t>Keep both feet steady on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the </a:t>
            </a:r>
            <a:r>
              <a:rPr lang="en-GB" altLang="en-US" dirty="0">
                <a:solidFill>
                  <a:schemeClr val="tx1"/>
                </a:solidFill>
              </a:rPr>
              <a:t>floor.</a:t>
            </a:r>
          </a:p>
          <a:p>
            <a:pPr eaLnBrk="1" hangingPunct="1">
              <a:lnSpc>
                <a:spcPct val="100000"/>
              </a:lnSpc>
              <a:spcBef>
                <a:spcPct val="0"/>
              </a:spcBef>
              <a:buFont typeface="Twinkl Sb"/>
              <a:buAutoNum type="arabicPeriod"/>
            </a:pPr>
            <a:r>
              <a:rPr lang="en-GB" altLang="en-US" dirty="0">
                <a:solidFill>
                  <a:schemeClr val="tx1"/>
                </a:solidFill>
              </a:rPr>
              <a:t>Float your hands up overhead and get tall.</a:t>
            </a:r>
          </a:p>
          <a:p>
            <a:pPr eaLnBrk="1" hangingPunct="1">
              <a:lnSpc>
                <a:spcPct val="100000"/>
              </a:lnSpc>
              <a:spcBef>
                <a:spcPct val="0"/>
              </a:spcBef>
              <a:buFont typeface="Twinkl Sb"/>
              <a:buAutoNum type="arabicPeriod"/>
            </a:pPr>
            <a:r>
              <a:rPr lang="en-GB" altLang="en-US" dirty="0">
                <a:solidFill>
                  <a:schemeClr val="tx1"/>
                </a:solidFill>
              </a:rPr>
              <a:t>Now come on to your tiptoe hooves – try not to wobble!</a:t>
            </a:r>
          </a:p>
          <a:p>
            <a:pPr eaLnBrk="1" hangingPunct="1">
              <a:lnSpc>
                <a:spcPct val="100000"/>
              </a:lnSpc>
              <a:spcBef>
                <a:spcPct val="0"/>
              </a:spcBef>
              <a:buFont typeface="Twinkl Sb"/>
              <a:buAutoNum type="arabicPeriod"/>
            </a:pPr>
            <a:r>
              <a:rPr lang="en-GB" altLang="en-US" dirty="0">
                <a:solidFill>
                  <a:schemeClr val="tx1"/>
                </a:solidFill>
              </a:rPr>
              <a:t>Bring your feet flat on to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the </a:t>
            </a:r>
            <a:r>
              <a:rPr lang="en-GB" altLang="en-US" dirty="0">
                <a:solidFill>
                  <a:schemeClr val="tx1"/>
                </a:solidFill>
              </a:rPr>
              <a:t>floor.</a:t>
            </a:r>
          </a:p>
          <a:p>
            <a:pPr eaLnBrk="1" hangingPunct="1">
              <a:lnSpc>
                <a:spcPct val="100000"/>
              </a:lnSpc>
              <a:spcBef>
                <a:spcPct val="0"/>
              </a:spcBef>
              <a:buFont typeface="Twinkl Sb"/>
              <a:buAutoNum type="arabicPeriod"/>
            </a:pPr>
            <a:r>
              <a:rPr lang="en-GB" dirty="0"/>
              <a:t>Repeat this pose twice or three times on each side.</a:t>
            </a:r>
          </a:p>
          <a:p>
            <a:pPr marL="0" indent="0" eaLnBrk="1" hangingPunct="1">
              <a:lnSpc>
                <a:spcPct val="100000"/>
              </a:lnSpc>
              <a:spcBef>
                <a:spcPct val="0"/>
              </a:spcBef>
              <a:buNone/>
            </a:pPr>
            <a:endParaRPr lang="en-GB" dirty="0"/>
          </a:p>
        </p:txBody>
      </p:sp>
      <p:sp useBgFill="1">
        <p:nvSpPr>
          <p:cNvPr id="9" name="Rounded Rectangle 8"/>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1402" y="2000309"/>
            <a:ext cx="1992948" cy="3778100"/>
          </a:xfrm>
          <a:prstGeom prst="rect">
            <a:avLst/>
          </a:prstGeom>
        </p:spPr>
      </p:pic>
      <p:pic>
        <p:nvPicPr>
          <p:cNvPr id="3" name="Picture 2">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41402" y="1988977"/>
            <a:ext cx="1992948" cy="3789432"/>
          </a:xfrm>
          <a:prstGeom prst="rect">
            <a:avLst/>
          </a:prstGeom>
        </p:spPr>
      </p:pic>
    </p:spTree>
    <p:extLst>
      <p:ext uri="{BB962C8B-B14F-4D97-AF65-F5344CB8AC3E}">
        <p14:creationId xmlns:p14="http://schemas.microsoft.com/office/powerpoint/2010/main" val="398242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13"/>
                                        </p:tgtEl>
                                      </p:cBhvr>
                                    </p:animEffect>
                                    <p:set>
                                      <p:cBhvr>
                                        <p:cTn id="11" dur="1" fill="hold">
                                          <p:stCondLst>
                                            <p:cond delay="1999"/>
                                          </p:stCondLst>
                                        </p:cTn>
                                        <p:tgtEl>
                                          <p:spTgt spid="13"/>
                                        </p:tgtEl>
                                        <p:attrNameLst>
                                          <p:attrName>style.visibility</p:attrName>
                                        </p:attrNameLst>
                                      </p:cBhvr>
                                      <p:to>
                                        <p:strVal val="hidden"/>
                                      </p:to>
                                    </p:set>
                                  </p:childTnLst>
                                </p:cTn>
                              </p:par>
                              <p:par>
                                <p:cTn id="12" presetID="26" presetClass="emph" presetSubtype="0" fill="hold" nodeType="withEffect">
                                  <p:stCondLst>
                                    <p:cond delay="0"/>
                                  </p:stCondLst>
                                  <p:childTnLst>
                                    <p:animEffect transition="out" filter="fade">
                                      <p:cBhvr>
                                        <p:cTn id="13" dur="2000" tmFilter="0, 0; .2, .5; .8, .5; 1, 0"/>
                                        <p:tgtEl>
                                          <p:spTgt spid="13"/>
                                        </p:tgtEl>
                                      </p:cBhvr>
                                    </p:animEffect>
                                    <p:animScale>
                                      <p:cBhvr>
                                        <p:cTn id="14" dur="1000" autoRev="1" fill="hold"/>
                                        <p:tgtEl>
                                          <p:spTgt spid="13"/>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fade">
                                      <p:cBhvr>
                                        <p:cTn id="40" dur="500"/>
                                        <p:tgtEl>
                                          <p:spTgt spid="7">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539750" y="1473200"/>
            <a:ext cx="8064500" cy="4827588"/>
          </a:xfrm>
          <a:prstGeom prst="roundRect">
            <a:avLst>
              <a:gd name="adj" fmla="val 482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1"/>
          <p:cNvSpPr>
            <a:spLocks noGrp="1"/>
          </p:cNvSpPr>
          <p:nvPr>
            <p:ph type="title"/>
          </p:nvPr>
        </p:nvSpPr>
        <p:spPr/>
        <p:txBody>
          <a:bodyPr/>
          <a:lstStyle/>
          <a:p>
            <a:r>
              <a:rPr lang="en-GB" altLang="en-US" dirty="0"/>
              <a:t>Giraffe</a:t>
            </a:r>
            <a:endParaRPr lang="en-GB" altLang="en-US" dirty="0" smtClean="0"/>
          </a:p>
        </p:txBody>
      </p:sp>
      <p:grpSp>
        <p:nvGrpSpPr>
          <p:cNvPr id="20484" name="Group 14"/>
          <p:cNvGrpSpPr>
            <a:grpSpLocks/>
          </p:cNvGrpSpPr>
          <p:nvPr/>
        </p:nvGrpSpPr>
        <p:grpSpPr bwMode="auto">
          <a:xfrm>
            <a:off x="8101013" y="1541463"/>
            <a:ext cx="431800" cy="431800"/>
            <a:chOff x="8100392" y="1540868"/>
            <a:chExt cx="432048" cy="432048"/>
          </a:xfrm>
        </p:grpSpPr>
        <p:sp>
          <p:nvSpPr>
            <p:cNvPr id="13" name="Oval 12">
              <a:hlinkClick r:id="rId2" action="ppaction://hlinksldjump"/>
            </p:cNvPr>
            <p:cNvSpPr/>
            <p:nvPr/>
          </p:nvSpPr>
          <p:spPr>
            <a:xfrm>
              <a:off x="8100392" y="1540868"/>
              <a:ext cx="432048" cy="432048"/>
            </a:xfrm>
            <a:prstGeom prst="ellipse">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Multiply 13">
              <a:hlinkClick r:id="rId2" action="ppaction://hlinksldjump"/>
            </p:cNvPr>
            <p:cNvSpPr/>
            <p:nvPr/>
          </p:nvSpPr>
          <p:spPr>
            <a:xfrm>
              <a:off x="8144868" y="1585344"/>
              <a:ext cx="343097" cy="343097"/>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4394" y="1617896"/>
            <a:ext cx="2395211" cy="4554304"/>
          </a:xfrm>
          <a:prstGeom prst="rect">
            <a:avLst/>
          </a:prstGeom>
        </p:spPr>
      </p:pic>
    </p:spTree>
    <p:extLst>
      <p:ext uri="{BB962C8B-B14F-4D97-AF65-F5344CB8AC3E}">
        <p14:creationId xmlns:p14="http://schemas.microsoft.com/office/powerpoint/2010/main" val="684081993"/>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6"/>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p:cNvSpPr>
            <a:spLocks noGrp="1"/>
          </p:cNvSpPr>
          <p:nvPr>
            <p:ph type="title"/>
          </p:nvPr>
        </p:nvSpPr>
        <p:spPr>
          <a:xfrm>
            <a:off x="461962" y="479424"/>
            <a:ext cx="8220075" cy="993775"/>
          </a:xfrm>
        </p:spPr>
        <p:txBody>
          <a:bodyPr/>
          <a:lstStyle/>
          <a:p>
            <a:r>
              <a:rPr lang="en-GB" altLang="en-US" dirty="0"/>
              <a:t>Orangutan</a:t>
            </a:r>
            <a:endParaRPr lang="en-GB" altLang="en-US" dirty="0" smtClean="0"/>
          </a:p>
        </p:txBody>
      </p:sp>
      <p:sp>
        <p:nvSpPr>
          <p:cNvPr id="9" name="TextBox 8"/>
          <p:cNvSpPr txBox="1">
            <a:spLocks noChangeArrowheads="1"/>
          </p:cNvSpPr>
          <p:nvPr/>
        </p:nvSpPr>
        <p:spPr bwMode="auto">
          <a:xfrm>
            <a:off x="620713" y="1473199"/>
            <a:ext cx="36718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dirty="0"/>
              <a:t>Things we need to know before we do the pose:</a:t>
            </a:r>
          </a:p>
          <a:p>
            <a:pPr eaLnBrk="1" hangingPunct="1">
              <a:lnSpc>
                <a:spcPct val="100000"/>
              </a:lnSpc>
              <a:spcBef>
                <a:spcPct val="0"/>
              </a:spcBef>
              <a:buFontTx/>
              <a:buNone/>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This pose helps your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spine </a:t>
            </a:r>
            <a:r>
              <a:rPr lang="en-GB" altLang="en-US" dirty="0">
                <a:solidFill>
                  <a:schemeClr val="tx1"/>
                </a:solidFill>
              </a:rPr>
              <a:t>twist.</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Your bottom needs to stay even on the floor.</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You move your head gently and smoothly</a:t>
            </a:r>
            <a:r>
              <a:rPr lang="en-GB" altLang="en-US" dirty="0" smtClean="0">
                <a:solidFill>
                  <a:schemeClr val="tx1"/>
                </a:solidFill>
              </a:rPr>
              <a:t>.</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Your hands are relaxed on your legs.</a:t>
            </a:r>
          </a:p>
          <a:p>
            <a:pPr eaLnBrk="1" hangingPunct="1">
              <a:lnSpc>
                <a:spcPct val="100000"/>
              </a:lnSpc>
              <a:spcBef>
                <a:spcPct val="0"/>
              </a:spcBef>
              <a:buNone/>
            </a:pPr>
            <a:endParaRPr lang="en-GB" altLang="en-US" dirty="0">
              <a:solidFill>
                <a:schemeClr val="tx1"/>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3233116"/>
            <a:ext cx="2306387" cy="2553664"/>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8409"/>
          <a:stretch/>
        </p:blipFill>
        <p:spPr>
          <a:xfrm flipH="1">
            <a:off x="5937728" y="200332"/>
            <a:ext cx="3250722" cy="3450608"/>
          </a:xfrm>
          <a:prstGeom prst="rect">
            <a:avLst/>
          </a:prstGeom>
        </p:spPr>
      </p:pic>
    </p:spTree>
    <p:extLst>
      <p:ext uri="{BB962C8B-B14F-4D97-AF65-F5344CB8AC3E}">
        <p14:creationId xmlns:p14="http://schemas.microsoft.com/office/powerpoint/2010/main" val="88596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500"/>
                                        <p:tgtEl>
                                          <p:spTgt spid="9">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4" end="4"/>
                                            </p:txEl>
                                          </p:spTgt>
                                        </p:tgtEl>
                                        <p:attrNameLst>
                                          <p:attrName>style.visibility</p:attrName>
                                        </p:attrNameLst>
                                      </p:cBhvr>
                                      <p:to>
                                        <p:strVal val="visible"/>
                                      </p:to>
                                    </p:set>
                                    <p:animEffect transition="in" filter="fade">
                                      <p:cBhvr>
                                        <p:cTn id="16" dur="500"/>
                                        <p:tgtEl>
                                          <p:spTgt spid="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500"/>
                                        <p:tgtEl>
                                          <p:spTgt spid="9">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124" y="1473199"/>
            <a:ext cx="4238625" cy="407987"/>
          </a:xfrm>
          <a:prstGeom prst="roundRect">
            <a:avLst/>
          </a:prstGeom>
          <a:solidFill>
            <a:srgbClr val="DCE9B9"/>
          </a:solidFill>
          <a:ln w="28575">
            <a:noFill/>
          </a:ln>
        </p:spPr>
        <p:txBody>
          <a:bodyPr wrap="square" lIns="504000">
            <a:spAutoFit/>
          </a:bodyPr>
          <a:lstStyle/>
          <a:p>
            <a:pPr eaLnBrk="1" fontAlgn="auto" hangingPunct="1">
              <a:spcBef>
                <a:spcPts val="0"/>
              </a:spcBef>
              <a:spcAft>
                <a:spcPts val="0"/>
              </a:spcAft>
              <a:defRPr/>
            </a:pPr>
            <a:r>
              <a:rPr lang="pt-BR" b="1" dirty="0">
                <a:latin typeface="+mn-lt"/>
              </a:rPr>
              <a:t>Let’s be an orangutan</a:t>
            </a:r>
            <a:r>
              <a:rPr lang="pt-BR" b="1" dirty="0" smtClean="0">
                <a:latin typeface="+mn-lt"/>
              </a:rPr>
              <a:t>!</a:t>
            </a:r>
            <a:endParaRPr lang="en-GB" b="1" dirty="0">
              <a:latin typeface="+mn-lt"/>
            </a:endParaRPr>
          </a:p>
        </p:txBody>
      </p:sp>
      <p:sp>
        <p:nvSpPr>
          <p:cNvPr id="18435" name="Title 1"/>
          <p:cNvSpPr>
            <a:spLocks noGrp="1"/>
          </p:cNvSpPr>
          <p:nvPr>
            <p:ph type="title"/>
          </p:nvPr>
        </p:nvSpPr>
        <p:spPr>
          <a:xfrm>
            <a:off x="461962" y="479424"/>
            <a:ext cx="8220075" cy="993775"/>
          </a:xfrm>
        </p:spPr>
        <p:txBody>
          <a:bodyPr/>
          <a:lstStyle/>
          <a:p>
            <a:r>
              <a:rPr lang="en-GB" altLang="en-US" dirty="0"/>
              <a:t>Orangutan</a:t>
            </a:r>
            <a:endParaRPr lang="en-GB" altLang="en-US" dirty="0" smtClean="0"/>
          </a:p>
        </p:txBody>
      </p:sp>
      <p:sp>
        <p:nvSpPr>
          <p:cNvPr id="7" name="TextBox 6"/>
          <p:cNvSpPr txBox="1">
            <a:spLocks noChangeArrowheads="1"/>
          </p:cNvSpPr>
          <p:nvPr/>
        </p:nvSpPr>
        <p:spPr bwMode="auto">
          <a:xfrm>
            <a:off x="786606" y="2149473"/>
            <a:ext cx="3785394" cy="450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tIns="0" rIns="0" bIns="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a:buAutoNum type="arabicPeriod"/>
            </a:pPr>
            <a:r>
              <a:rPr lang="en-GB" altLang="en-US" dirty="0">
                <a:solidFill>
                  <a:schemeClr val="tx1"/>
                </a:solidFill>
              </a:rPr>
              <a:t>Sit with your feet out in front.</a:t>
            </a:r>
          </a:p>
          <a:p>
            <a:pPr eaLnBrk="1" hangingPunct="1">
              <a:lnSpc>
                <a:spcPct val="100000"/>
              </a:lnSpc>
              <a:spcBef>
                <a:spcPct val="0"/>
              </a:spcBef>
              <a:buFont typeface="Twinkl Sb"/>
              <a:buAutoNum type="arabicPeriod"/>
            </a:pPr>
            <a:r>
              <a:rPr lang="en-GB" altLang="en-US" dirty="0">
                <a:solidFill>
                  <a:schemeClr val="tx1"/>
                </a:solidFill>
              </a:rPr>
              <a:t>Bring your orangutan feet together so the soles of your feet touch.</a:t>
            </a:r>
          </a:p>
          <a:p>
            <a:pPr eaLnBrk="1" hangingPunct="1">
              <a:lnSpc>
                <a:spcPct val="100000"/>
              </a:lnSpc>
              <a:spcBef>
                <a:spcPct val="0"/>
              </a:spcBef>
              <a:buFont typeface="Twinkl Sb"/>
              <a:buAutoNum type="arabicPeriod"/>
            </a:pPr>
            <a:r>
              <a:rPr lang="en-GB" altLang="en-US" dirty="0">
                <a:solidFill>
                  <a:schemeClr val="tx1"/>
                </a:solidFill>
              </a:rPr>
              <a:t>Twist your tummy round and move your long orangutan arms.</a:t>
            </a:r>
          </a:p>
          <a:p>
            <a:pPr eaLnBrk="1" hangingPunct="1">
              <a:lnSpc>
                <a:spcPct val="100000"/>
              </a:lnSpc>
              <a:spcBef>
                <a:spcPct val="0"/>
              </a:spcBef>
              <a:buFont typeface="Twinkl Sb"/>
              <a:buAutoNum type="arabicPeriod"/>
            </a:pPr>
            <a:r>
              <a:rPr lang="en-GB" altLang="en-US" dirty="0">
                <a:solidFill>
                  <a:schemeClr val="tx1"/>
                </a:solidFill>
              </a:rPr>
              <a:t>Let your hand rest on your opposite knee.</a:t>
            </a:r>
          </a:p>
          <a:p>
            <a:pPr eaLnBrk="1" hangingPunct="1">
              <a:lnSpc>
                <a:spcPct val="100000"/>
              </a:lnSpc>
              <a:spcBef>
                <a:spcPct val="0"/>
              </a:spcBef>
              <a:buFont typeface="Twinkl Sb"/>
              <a:buAutoNum type="arabicPeriod"/>
            </a:pPr>
            <a:r>
              <a:rPr lang="en-GB" altLang="en-US" dirty="0">
                <a:solidFill>
                  <a:schemeClr val="tx1"/>
                </a:solidFill>
              </a:rPr>
              <a:t>Your free hand can, light as a feather, rest on the floor.</a:t>
            </a:r>
          </a:p>
          <a:p>
            <a:pPr eaLnBrk="1" hangingPunct="1">
              <a:lnSpc>
                <a:spcPct val="100000"/>
              </a:lnSpc>
              <a:spcBef>
                <a:spcPct val="0"/>
              </a:spcBef>
              <a:buFont typeface="Twinkl Sb"/>
              <a:buAutoNum type="arabicPeriod"/>
            </a:pPr>
            <a:r>
              <a:rPr lang="en-GB" altLang="en-US" dirty="0">
                <a:solidFill>
                  <a:schemeClr val="tx1"/>
                </a:solidFill>
              </a:rPr>
              <a:t>Breathe and enjoy the pose.</a:t>
            </a:r>
          </a:p>
          <a:p>
            <a:pPr eaLnBrk="1" hangingPunct="1">
              <a:lnSpc>
                <a:spcPct val="100000"/>
              </a:lnSpc>
              <a:spcBef>
                <a:spcPct val="0"/>
              </a:spcBef>
              <a:buFont typeface="Twinkl Sb"/>
              <a:buAutoNum type="arabicPeriod"/>
            </a:pPr>
            <a:r>
              <a:rPr lang="en-GB" dirty="0"/>
              <a:t>Smoothly come back out of </a:t>
            </a:r>
            <a:r>
              <a:rPr lang="en-GB" dirty="0" smtClean="0"/>
              <a:t/>
            </a:r>
            <a:br>
              <a:rPr lang="en-GB" dirty="0" smtClean="0"/>
            </a:br>
            <a:r>
              <a:rPr lang="en-GB" dirty="0" smtClean="0"/>
              <a:t>the </a:t>
            </a:r>
            <a:r>
              <a:rPr lang="en-GB" dirty="0"/>
              <a:t>pose</a:t>
            </a:r>
            <a:r>
              <a:rPr lang="en-GB" dirty="0" smtClean="0"/>
              <a:t>.</a:t>
            </a:r>
          </a:p>
          <a:p>
            <a:pPr eaLnBrk="1" hangingPunct="1">
              <a:lnSpc>
                <a:spcPct val="100000"/>
              </a:lnSpc>
              <a:spcBef>
                <a:spcPct val="0"/>
              </a:spcBef>
              <a:buFont typeface="Twinkl Sb"/>
              <a:buAutoNum type="arabicPeriod"/>
            </a:pPr>
            <a:r>
              <a:rPr lang="en-US" dirty="0"/>
              <a:t>Repeat this pose twice or three times </a:t>
            </a:r>
            <a:r>
              <a:rPr lang="en-GB" dirty="0"/>
              <a:t>on each side.</a:t>
            </a:r>
          </a:p>
          <a:p>
            <a:pPr marL="0" indent="0" eaLnBrk="1" hangingPunct="1">
              <a:lnSpc>
                <a:spcPct val="100000"/>
              </a:lnSpc>
              <a:spcBef>
                <a:spcPct val="0"/>
              </a:spcBef>
              <a:buNone/>
            </a:pPr>
            <a:endParaRPr lang="en-GB" dirty="0"/>
          </a:p>
        </p:txBody>
      </p:sp>
      <p:sp useBgFill="1">
        <p:nvSpPr>
          <p:cNvPr id="9" name="Rounded Rectangle 8"/>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3233116"/>
            <a:ext cx="2306387" cy="2553664"/>
          </a:xfrm>
          <a:prstGeom prst="rect">
            <a:avLst/>
          </a:prstGeom>
        </p:spPr>
      </p:pic>
      <p:pic>
        <p:nvPicPr>
          <p:cNvPr id="2" name="Picture 1">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8785" y="3114675"/>
            <a:ext cx="2403127" cy="2662580"/>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l="8409"/>
          <a:stretch/>
        </p:blipFill>
        <p:spPr>
          <a:xfrm flipH="1">
            <a:off x="5937728" y="200332"/>
            <a:ext cx="3250722" cy="3450608"/>
          </a:xfrm>
          <a:prstGeom prst="rect">
            <a:avLst/>
          </a:prstGeom>
        </p:spPr>
      </p:pic>
    </p:spTree>
    <p:extLst>
      <p:ext uri="{BB962C8B-B14F-4D97-AF65-F5344CB8AC3E}">
        <p14:creationId xmlns:p14="http://schemas.microsoft.com/office/powerpoint/2010/main" val="181870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par>
                                <p:cTn id="12" presetID="10" presetClass="exit" presetSubtype="0" fill="hold" nodeType="withEffect">
                                  <p:stCondLst>
                                    <p:cond delay="0"/>
                                  </p:stCondLst>
                                  <p:childTnLst>
                                    <p:animEffect transition="out" filter="fade">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par>
                                <p:cTn id="15" presetID="26" presetClass="emph" presetSubtype="0" fill="hold" nodeType="withEffect">
                                  <p:stCondLst>
                                    <p:cond delay="0"/>
                                  </p:stCondLst>
                                  <p:childTnLst>
                                    <p:animEffect transition="out" filter="fade">
                                      <p:cBhvr>
                                        <p:cTn id="16" dur="2000" tmFilter="0, 0; .2, .5; .8, .5; 1, 0"/>
                                        <p:tgtEl>
                                          <p:spTgt spid="8"/>
                                        </p:tgtEl>
                                      </p:cBhvr>
                                    </p:animEffect>
                                    <p:animScale>
                                      <p:cBhvr>
                                        <p:cTn id="17" dur="1000" autoRev="1" fill="hold"/>
                                        <p:tgtEl>
                                          <p:spTgt spid="8"/>
                                        </p:tgtEl>
                                      </p:cBhvr>
                                      <p:by x="105000" y="105000"/>
                                    </p:animScale>
                                  </p:childTnLst>
                                </p:cTn>
                              </p:par>
                              <p:par>
                                <p:cTn id="18" presetID="32" presetClass="emph" presetSubtype="0" fill="hold" nodeType="withEffect">
                                  <p:stCondLst>
                                    <p:cond delay="75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fade">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4" end="4"/>
                                            </p:txEl>
                                          </p:spTgt>
                                        </p:tgtEl>
                                        <p:attrNameLst>
                                          <p:attrName>style.visibility</p:attrName>
                                        </p:attrNameLst>
                                      </p:cBhvr>
                                      <p:to>
                                        <p:strVal val="visible"/>
                                      </p:to>
                                    </p:set>
                                    <p:animEffect transition="in" filter="fade">
                                      <p:cBhvr>
                                        <p:cTn id="47" dur="500"/>
                                        <p:tgtEl>
                                          <p:spTgt spid="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5" end="5"/>
                                            </p:txEl>
                                          </p:spTgt>
                                        </p:tgtEl>
                                        <p:attrNameLst>
                                          <p:attrName>style.visibility</p:attrName>
                                        </p:attrNameLst>
                                      </p:cBhvr>
                                      <p:to>
                                        <p:strVal val="visible"/>
                                      </p:to>
                                    </p:set>
                                    <p:animEffect transition="in" filter="fade">
                                      <p:cBhvr>
                                        <p:cTn id="52" dur="500"/>
                                        <p:tgtEl>
                                          <p:spTgt spid="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xEl>
                                              <p:pRg st="6" end="6"/>
                                            </p:txEl>
                                          </p:spTgt>
                                        </p:tgtEl>
                                        <p:attrNameLst>
                                          <p:attrName>style.visibility</p:attrName>
                                        </p:attrNameLst>
                                      </p:cBhvr>
                                      <p:to>
                                        <p:strVal val="visible"/>
                                      </p:to>
                                    </p:set>
                                    <p:animEffect transition="in" filter="fade">
                                      <p:cBhvr>
                                        <p:cTn id="57" dur="500"/>
                                        <p:tgtEl>
                                          <p:spTgt spid="7">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xEl>
                                              <p:pRg st="7" end="7"/>
                                            </p:txEl>
                                          </p:spTgt>
                                        </p:tgtEl>
                                        <p:attrNameLst>
                                          <p:attrName>style.visibility</p:attrName>
                                        </p:attrNameLst>
                                      </p:cBhvr>
                                      <p:to>
                                        <p:strVal val="visible"/>
                                      </p:to>
                                    </p:set>
                                    <p:animEffect transition="in" filter="fade">
                                      <p:cBhvr>
                                        <p:cTn id="6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539750" y="1473200"/>
            <a:ext cx="8064500" cy="4827588"/>
          </a:xfrm>
          <a:prstGeom prst="roundRect">
            <a:avLst>
              <a:gd name="adj" fmla="val 482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1"/>
          <p:cNvSpPr>
            <a:spLocks noGrp="1"/>
          </p:cNvSpPr>
          <p:nvPr>
            <p:ph type="title"/>
          </p:nvPr>
        </p:nvSpPr>
        <p:spPr/>
        <p:txBody>
          <a:bodyPr/>
          <a:lstStyle/>
          <a:p>
            <a:r>
              <a:rPr lang="en-GB" altLang="en-US" dirty="0"/>
              <a:t>Orangutan</a:t>
            </a:r>
            <a:endParaRPr lang="en-GB" altLang="en-US" dirty="0" smtClean="0"/>
          </a:p>
        </p:txBody>
      </p:sp>
      <p:grpSp>
        <p:nvGrpSpPr>
          <p:cNvPr id="20484" name="Group 14"/>
          <p:cNvGrpSpPr>
            <a:grpSpLocks/>
          </p:cNvGrpSpPr>
          <p:nvPr/>
        </p:nvGrpSpPr>
        <p:grpSpPr bwMode="auto">
          <a:xfrm>
            <a:off x="8101013" y="1541463"/>
            <a:ext cx="431800" cy="431800"/>
            <a:chOff x="8100392" y="1540868"/>
            <a:chExt cx="432048" cy="432048"/>
          </a:xfrm>
        </p:grpSpPr>
        <p:sp>
          <p:nvSpPr>
            <p:cNvPr id="13" name="Oval 12">
              <a:hlinkClick r:id="rId2" action="ppaction://hlinksldjump"/>
            </p:cNvPr>
            <p:cNvSpPr/>
            <p:nvPr/>
          </p:nvSpPr>
          <p:spPr>
            <a:xfrm>
              <a:off x="8100392" y="1540868"/>
              <a:ext cx="432048" cy="432048"/>
            </a:xfrm>
            <a:prstGeom prst="ellipse">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Multiply 13">
              <a:hlinkClick r:id="rId2" action="ppaction://hlinksldjump"/>
            </p:cNvPr>
            <p:cNvSpPr/>
            <p:nvPr/>
          </p:nvSpPr>
          <p:spPr>
            <a:xfrm>
              <a:off x="8144868" y="1585344"/>
              <a:ext cx="343097" cy="343097"/>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6637" y="1736880"/>
            <a:ext cx="3881195" cy="4300228"/>
          </a:xfrm>
          <a:prstGeom prst="rect">
            <a:avLst/>
          </a:prstGeom>
        </p:spPr>
      </p:pic>
    </p:spTree>
    <p:extLst>
      <p:ext uri="{BB962C8B-B14F-4D97-AF65-F5344CB8AC3E}">
        <p14:creationId xmlns:p14="http://schemas.microsoft.com/office/powerpoint/2010/main" val="373036446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64524" y="1281707"/>
            <a:ext cx="2160588" cy="2160587"/>
          </a:xfrm>
          <a:prstGeom prst="ellipse">
            <a:avLst/>
          </a:prstGeom>
          <a:solidFill>
            <a:schemeClr val="accent5"/>
          </a:solidFill>
          <a:ln w="28575">
            <a:solidFill>
              <a:schemeClr val="accent5">
                <a:lumMod val="50000"/>
              </a:schemeClr>
            </a:solidFill>
          </a:ln>
        </p:spPr>
        <p:txBody>
          <a:bodyPr lIns="36000" tIns="36000" rIns="36000" bIns="36000" anchor="ctr"/>
          <a:lstStyle/>
          <a:p>
            <a:pPr algn="ctr" eaLnBrk="1" fontAlgn="auto" hangingPunct="1">
              <a:spcBef>
                <a:spcPts val="0"/>
              </a:spcBef>
              <a:spcAft>
                <a:spcPts val="0"/>
              </a:spcAft>
              <a:defRPr/>
            </a:pPr>
            <a:r>
              <a:rPr lang="en-GB" b="1" dirty="0">
                <a:solidFill>
                  <a:schemeClr val="bg1"/>
                </a:solidFill>
                <a:latin typeface="+mn-lt"/>
              </a:rPr>
              <a:t>Can you find five animals that live in the jungle?</a:t>
            </a:r>
          </a:p>
        </p:txBody>
      </p:sp>
      <p:sp>
        <p:nvSpPr>
          <p:cNvPr id="4" name="TextBox 3"/>
          <p:cNvSpPr txBox="1"/>
          <p:nvPr/>
        </p:nvSpPr>
        <p:spPr>
          <a:xfrm>
            <a:off x="6758215" y="495140"/>
            <a:ext cx="2159000" cy="2159000"/>
          </a:xfrm>
          <a:prstGeom prst="ellipse">
            <a:avLst/>
          </a:prstGeom>
          <a:solidFill>
            <a:schemeClr val="accent6"/>
          </a:solidFill>
          <a:ln w="28575">
            <a:solidFill>
              <a:srgbClr val="BB8400"/>
            </a:solidFill>
          </a:ln>
        </p:spPr>
        <p:txBody>
          <a:bodyPr lIns="36000" tIns="36000" rIns="36000" bIns="36000" anchor="ctr"/>
          <a:lstStyle/>
          <a:p>
            <a:pPr algn="ctr" eaLnBrk="1" fontAlgn="auto" hangingPunct="1">
              <a:spcBef>
                <a:spcPts val="0"/>
              </a:spcBef>
              <a:spcAft>
                <a:spcPts val="0"/>
              </a:spcAft>
              <a:defRPr/>
            </a:pPr>
            <a:r>
              <a:rPr lang="en-GB" b="1" dirty="0">
                <a:solidFill>
                  <a:schemeClr val="bg1"/>
                </a:solidFill>
                <a:latin typeface="+mn-lt"/>
              </a:rPr>
              <a:t>What will we find on our jungle expedition?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6"/>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435" name="Title 1"/>
          <p:cNvSpPr>
            <a:spLocks noGrp="1"/>
          </p:cNvSpPr>
          <p:nvPr>
            <p:ph type="title"/>
          </p:nvPr>
        </p:nvSpPr>
        <p:spPr>
          <a:xfrm>
            <a:off x="461962" y="479424"/>
            <a:ext cx="8220075" cy="993775"/>
          </a:xfrm>
        </p:spPr>
        <p:txBody>
          <a:bodyPr/>
          <a:lstStyle/>
          <a:p>
            <a:r>
              <a:rPr lang="en-GB" altLang="en-US" dirty="0"/>
              <a:t>Elephant</a:t>
            </a:r>
            <a:endParaRPr lang="en-GB" altLang="en-US" dirty="0" smtClean="0"/>
          </a:p>
        </p:txBody>
      </p:sp>
      <p:sp>
        <p:nvSpPr>
          <p:cNvPr id="9" name="TextBox 8"/>
          <p:cNvSpPr txBox="1">
            <a:spLocks noChangeArrowheads="1"/>
          </p:cNvSpPr>
          <p:nvPr/>
        </p:nvSpPr>
        <p:spPr bwMode="auto">
          <a:xfrm>
            <a:off x="620713" y="1473199"/>
            <a:ext cx="367188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8000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Tx/>
              <a:buNone/>
            </a:pPr>
            <a:r>
              <a:rPr lang="en-GB" dirty="0"/>
              <a:t>Things we need to know before we do the pose:</a:t>
            </a:r>
          </a:p>
          <a:p>
            <a:pPr eaLnBrk="1" hangingPunct="1">
              <a:lnSpc>
                <a:spcPct val="100000"/>
              </a:lnSpc>
              <a:spcBef>
                <a:spcPct val="0"/>
              </a:spcBef>
              <a:buFontTx/>
              <a:buNone/>
            </a:pPr>
            <a:endParaRPr lang="en-GB" altLang="en-US" dirty="0" smtClean="0">
              <a:solidFill>
                <a:schemeClr val="tx1"/>
              </a:solidFill>
            </a:endParaRPr>
          </a:p>
          <a:p>
            <a:pPr marL="285750" indent="-285750" eaLnBrk="1" hangingPunct="1">
              <a:lnSpc>
                <a:spcPct val="100000"/>
              </a:lnSpc>
              <a:spcBef>
                <a:spcPct val="0"/>
              </a:spcBef>
            </a:pPr>
            <a:r>
              <a:rPr lang="en-GB" altLang="en-US" dirty="0">
                <a:solidFill>
                  <a:schemeClr val="tx1"/>
                </a:solidFill>
              </a:rPr>
              <a:t>This pose will stretch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your </a:t>
            </a:r>
            <a:r>
              <a:rPr lang="en-GB" altLang="en-US" dirty="0">
                <a:solidFill>
                  <a:schemeClr val="tx1"/>
                </a:solidFill>
              </a:rPr>
              <a:t>chest.</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Move in a way that is comfortable for you.</a:t>
            </a:r>
          </a:p>
          <a:p>
            <a:pPr marL="285750" indent="-285750" eaLnBrk="1" hangingPunct="1">
              <a:lnSpc>
                <a:spcPct val="100000"/>
              </a:lnSpc>
              <a:spcBef>
                <a:spcPct val="0"/>
              </a:spcBef>
            </a:pPr>
            <a:endParaRPr lang="en-GB" altLang="en-US" dirty="0">
              <a:solidFill>
                <a:schemeClr val="tx1"/>
              </a:solidFill>
            </a:endParaRPr>
          </a:p>
          <a:p>
            <a:pPr marL="285750" indent="-285750" eaLnBrk="1" hangingPunct="1">
              <a:lnSpc>
                <a:spcPct val="100000"/>
              </a:lnSpc>
              <a:spcBef>
                <a:spcPct val="0"/>
              </a:spcBef>
            </a:pPr>
            <a:r>
              <a:rPr lang="en-GB" altLang="en-US" dirty="0">
                <a:solidFill>
                  <a:schemeClr val="tx1"/>
                </a:solidFill>
              </a:rPr>
              <a:t>Move your arms less if it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feels </a:t>
            </a:r>
            <a:r>
              <a:rPr lang="en-GB" altLang="en-US" dirty="0">
                <a:solidFill>
                  <a:schemeClr val="tx1"/>
                </a:solidFill>
              </a:rPr>
              <a:t>better</a:t>
            </a:r>
            <a:r>
              <a:rPr lang="en-GB" altLang="en-US" dirty="0" smtClean="0">
                <a:solidFill>
                  <a:schemeClr val="tx1"/>
                </a:solidFill>
              </a:rPr>
              <a:t>.</a:t>
            </a:r>
            <a:endParaRPr lang="en-GB" altLang="en-US" dirty="0">
              <a:solidFill>
                <a:schemeClr val="tx1"/>
              </a:solidFill>
            </a:endParaRPr>
          </a:p>
          <a:p>
            <a:pPr eaLnBrk="1" hangingPunct="1">
              <a:lnSpc>
                <a:spcPct val="100000"/>
              </a:lnSpc>
              <a:spcBef>
                <a:spcPct val="0"/>
              </a:spcBef>
              <a:buNone/>
            </a:pPr>
            <a:endParaRPr lang="en-GB" altLang="en-US" dirty="0">
              <a:solidFill>
                <a:schemeClr val="tx1"/>
              </a:solidFill>
            </a:endParaRP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0474" y="2404578"/>
            <a:ext cx="2842426" cy="3362632"/>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5944" y="2111633"/>
            <a:ext cx="9185131" cy="731115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4283" y="3698452"/>
            <a:ext cx="4820904" cy="4290098"/>
          </a:xfrm>
          <a:prstGeom prst="rect">
            <a:avLst/>
          </a:prstGeom>
        </p:spPr>
      </p:pic>
    </p:spTree>
    <p:extLst>
      <p:ext uri="{BB962C8B-B14F-4D97-AF65-F5344CB8AC3E}">
        <p14:creationId xmlns:p14="http://schemas.microsoft.com/office/powerpoint/2010/main" val="171282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2.22222E-6 L 2.12205 -2.22222E-6 " pathEditMode="relative" rAng="0" ptsTypes="AA">
                                      <p:cBhvr>
                                        <p:cTn id="6" dur="12000" fill="hold"/>
                                        <p:tgtEl>
                                          <p:spTgt spid="6"/>
                                        </p:tgtEl>
                                        <p:attrNameLst>
                                          <p:attrName>ppt_x</p:attrName>
                                          <p:attrName>ppt_y</p:attrName>
                                        </p:attrNameLst>
                                      </p:cBhvr>
                                      <p:rCtr x="106094" y="0"/>
                                    </p:animMotion>
                                  </p:child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300" fill="hold">
                                          <p:stCondLst>
                                            <p:cond delay="0"/>
                                          </p:stCondLst>
                                        </p:cTn>
                                        <p:tgtEl>
                                          <p:spTgt spid="6"/>
                                        </p:tgtEl>
                                        <p:attrNameLst>
                                          <p:attrName>r</p:attrName>
                                        </p:attrNameLst>
                                      </p:cBhvr>
                                    </p:animRot>
                                    <p:animRot by="-240000">
                                      <p:cBhvr>
                                        <p:cTn id="9" dur="600" fill="hold">
                                          <p:stCondLst>
                                            <p:cond delay="600"/>
                                          </p:stCondLst>
                                        </p:cTn>
                                        <p:tgtEl>
                                          <p:spTgt spid="6"/>
                                        </p:tgtEl>
                                        <p:attrNameLst>
                                          <p:attrName>r</p:attrName>
                                        </p:attrNameLst>
                                      </p:cBhvr>
                                    </p:animRot>
                                    <p:animRot by="240000">
                                      <p:cBhvr>
                                        <p:cTn id="10" dur="600" fill="hold">
                                          <p:stCondLst>
                                            <p:cond delay="1200"/>
                                          </p:stCondLst>
                                        </p:cTn>
                                        <p:tgtEl>
                                          <p:spTgt spid="6"/>
                                        </p:tgtEl>
                                        <p:attrNameLst>
                                          <p:attrName>r</p:attrName>
                                        </p:attrNameLst>
                                      </p:cBhvr>
                                    </p:animRot>
                                    <p:animRot by="-240000">
                                      <p:cBhvr>
                                        <p:cTn id="11" dur="600" fill="hold">
                                          <p:stCondLst>
                                            <p:cond delay="1800"/>
                                          </p:stCondLst>
                                        </p:cTn>
                                        <p:tgtEl>
                                          <p:spTgt spid="6"/>
                                        </p:tgtEl>
                                        <p:attrNameLst>
                                          <p:attrName>r</p:attrName>
                                        </p:attrNameLst>
                                      </p:cBhvr>
                                    </p:animRot>
                                    <p:animRot by="120000">
                                      <p:cBhvr>
                                        <p:cTn id="12" dur="600" fill="hold">
                                          <p:stCondLst>
                                            <p:cond delay="2400"/>
                                          </p:stCondLst>
                                        </p:cTn>
                                        <p:tgtEl>
                                          <p:spTgt spid="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9124" y="1473199"/>
            <a:ext cx="4238625" cy="407987"/>
          </a:xfrm>
          <a:prstGeom prst="roundRect">
            <a:avLst/>
          </a:prstGeom>
          <a:solidFill>
            <a:srgbClr val="DCE9B9"/>
          </a:solidFill>
          <a:ln w="28575">
            <a:noFill/>
          </a:ln>
        </p:spPr>
        <p:txBody>
          <a:bodyPr wrap="square" lIns="504000">
            <a:spAutoFit/>
          </a:bodyPr>
          <a:lstStyle/>
          <a:p>
            <a:pPr eaLnBrk="1" fontAlgn="auto" hangingPunct="1">
              <a:spcBef>
                <a:spcPts val="0"/>
              </a:spcBef>
              <a:spcAft>
                <a:spcPts val="0"/>
              </a:spcAft>
              <a:defRPr/>
            </a:pPr>
            <a:r>
              <a:rPr lang="pt-BR" b="1" dirty="0">
                <a:latin typeface="+mn-lt"/>
              </a:rPr>
              <a:t>Let’s be an elephant! </a:t>
            </a:r>
            <a:endParaRPr lang="en-GB" b="1" dirty="0">
              <a:latin typeface="+mn-lt"/>
            </a:endParaRPr>
          </a:p>
        </p:txBody>
      </p:sp>
      <p:sp>
        <p:nvSpPr>
          <p:cNvPr id="18435" name="Title 1"/>
          <p:cNvSpPr>
            <a:spLocks noGrp="1"/>
          </p:cNvSpPr>
          <p:nvPr>
            <p:ph type="title"/>
          </p:nvPr>
        </p:nvSpPr>
        <p:spPr>
          <a:xfrm>
            <a:off x="461962" y="479424"/>
            <a:ext cx="8220075" cy="993775"/>
          </a:xfrm>
        </p:spPr>
        <p:txBody>
          <a:bodyPr/>
          <a:lstStyle/>
          <a:p>
            <a:r>
              <a:rPr lang="en-GB" altLang="en-US" dirty="0"/>
              <a:t>Elephant</a:t>
            </a:r>
            <a:endParaRPr lang="en-GB" altLang="en-US" dirty="0" smtClean="0"/>
          </a:p>
        </p:txBody>
      </p:sp>
      <p:sp>
        <p:nvSpPr>
          <p:cNvPr id="7" name="TextBox 6"/>
          <p:cNvSpPr txBox="1">
            <a:spLocks noChangeArrowheads="1"/>
          </p:cNvSpPr>
          <p:nvPr/>
        </p:nvSpPr>
        <p:spPr bwMode="auto">
          <a:xfrm>
            <a:off x="786606" y="2149473"/>
            <a:ext cx="3785394"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0" tIns="0" rIns="0" bIns="0">
            <a:spAutoFit/>
          </a:bodyPr>
          <a:lstStyle>
            <a:lvl1pPr marL="342900" indent="-3429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lnSpc>
                <a:spcPct val="100000"/>
              </a:lnSpc>
              <a:spcBef>
                <a:spcPct val="0"/>
              </a:spcBef>
              <a:buFont typeface="Twinkl Sb"/>
              <a:buAutoNum type="arabicPeriod"/>
            </a:pPr>
            <a:r>
              <a:rPr lang="en-GB" altLang="en-US" dirty="0">
                <a:solidFill>
                  <a:schemeClr val="tx1"/>
                </a:solidFill>
              </a:rPr>
              <a:t>Start in standing with one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foot </a:t>
            </a:r>
            <a:r>
              <a:rPr lang="en-GB" altLang="en-US" dirty="0">
                <a:solidFill>
                  <a:schemeClr val="tx1"/>
                </a:solidFill>
              </a:rPr>
              <a:t>forwards.</a:t>
            </a:r>
          </a:p>
          <a:p>
            <a:pPr eaLnBrk="1" hangingPunct="1">
              <a:lnSpc>
                <a:spcPct val="100000"/>
              </a:lnSpc>
              <a:spcBef>
                <a:spcPct val="0"/>
              </a:spcBef>
              <a:buFont typeface="Twinkl Sb"/>
              <a:buAutoNum type="arabicPeriod"/>
            </a:pPr>
            <a:r>
              <a:rPr lang="en-GB" altLang="en-US" dirty="0">
                <a:solidFill>
                  <a:schemeClr val="tx1"/>
                </a:solidFill>
              </a:rPr>
              <a:t>Let your hands, shoulders and back come down.</a:t>
            </a:r>
          </a:p>
          <a:p>
            <a:pPr eaLnBrk="1" hangingPunct="1">
              <a:lnSpc>
                <a:spcPct val="100000"/>
              </a:lnSpc>
              <a:spcBef>
                <a:spcPct val="0"/>
              </a:spcBef>
              <a:buFont typeface="Twinkl Sb"/>
              <a:buAutoNum type="arabicPeriod"/>
            </a:pPr>
            <a:r>
              <a:rPr lang="en-GB" altLang="en-US" dirty="0">
                <a:solidFill>
                  <a:schemeClr val="tx1"/>
                </a:solidFill>
              </a:rPr>
              <a:t>Imagine one hand is your long trunk and that you can suck </a:t>
            </a:r>
            <a:r>
              <a:rPr lang="en-GB" altLang="en-US" dirty="0" smtClean="0">
                <a:solidFill>
                  <a:schemeClr val="tx1"/>
                </a:solidFill>
              </a:rPr>
              <a:t/>
            </a:r>
            <a:br>
              <a:rPr lang="en-GB" altLang="en-US" dirty="0" smtClean="0">
                <a:solidFill>
                  <a:schemeClr val="tx1"/>
                </a:solidFill>
              </a:rPr>
            </a:br>
            <a:r>
              <a:rPr lang="en-GB" altLang="en-US" dirty="0" smtClean="0">
                <a:solidFill>
                  <a:schemeClr val="tx1"/>
                </a:solidFill>
              </a:rPr>
              <a:t>up </a:t>
            </a:r>
            <a:r>
              <a:rPr lang="en-GB" altLang="en-US" dirty="0">
                <a:solidFill>
                  <a:schemeClr val="tx1"/>
                </a:solidFill>
              </a:rPr>
              <a:t>water.</a:t>
            </a:r>
          </a:p>
          <a:p>
            <a:pPr eaLnBrk="1" hangingPunct="1">
              <a:lnSpc>
                <a:spcPct val="100000"/>
              </a:lnSpc>
              <a:spcBef>
                <a:spcPct val="0"/>
              </a:spcBef>
              <a:buFont typeface="Twinkl Sb"/>
              <a:buAutoNum type="arabicPeriod"/>
            </a:pPr>
            <a:r>
              <a:rPr lang="en-GB" altLang="en-US" dirty="0">
                <a:solidFill>
                  <a:schemeClr val="tx1"/>
                </a:solidFill>
              </a:rPr>
              <a:t>Now sweep your trunk up to shower yourself with water as you come back up.</a:t>
            </a:r>
          </a:p>
          <a:p>
            <a:pPr eaLnBrk="1" hangingPunct="1">
              <a:lnSpc>
                <a:spcPct val="100000"/>
              </a:lnSpc>
              <a:spcBef>
                <a:spcPct val="0"/>
              </a:spcBef>
              <a:buFont typeface="Twinkl Sb"/>
              <a:buAutoNum type="arabicPeriod"/>
            </a:pPr>
            <a:r>
              <a:rPr lang="en-GB" altLang="en-US" dirty="0">
                <a:solidFill>
                  <a:schemeClr val="tx1"/>
                </a:solidFill>
              </a:rPr>
              <a:t>Then bring your trunk down.</a:t>
            </a:r>
          </a:p>
          <a:p>
            <a:pPr eaLnBrk="1" hangingPunct="1">
              <a:lnSpc>
                <a:spcPct val="100000"/>
              </a:lnSpc>
              <a:spcBef>
                <a:spcPct val="0"/>
              </a:spcBef>
              <a:buFont typeface="Twinkl Sb"/>
              <a:buAutoNum type="arabicPeriod"/>
            </a:pPr>
            <a:r>
              <a:rPr lang="en-GB" altLang="en-US" dirty="0" smtClean="0">
                <a:solidFill>
                  <a:schemeClr val="tx1"/>
                </a:solidFill>
              </a:rPr>
              <a:t>Breathe </a:t>
            </a:r>
            <a:r>
              <a:rPr lang="en-GB" altLang="en-US" dirty="0">
                <a:solidFill>
                  <a:schemeClr val="tx1"/>
                </a:solidFill>
              </a:rPr>
              <a:t>and enjoy the pose.</a:t>
            </a:r>
          </a:p>
          <a:p>
            <a:pPr eaLnBrk="1" hangingPunct="1">
              <a:lnSpc>
                <a:spcPct val="100000"/>
              </a:lnSpc>
              <a:spcBef>
                <a:spcPct val="0"/>
              </a:spcBef>
              <a:buFont typeface="Twinkl Sb"/>
              <a:buAutoNum type="arabicPeriod"/>
            </a:pPr>
            <a:r>
              <a:rPr lang="en-GB" dirty="0"/>
              <a:t>Repeat this pose three to six times on each side</a:t>
            </a:r>
            <a:r>
              <a:rPr lang="en-GB" dirty="0" smtClean="0"/>
              <a:t>.</a:t>
            </a:r>
            <a:endParaRPr lang="en-GB" dirty="0"/>
          </a:p>
        </p:txBody>
      </p:sp>
      <p:sp useBgFill="1">
        <p:nvSpPr>
          <p:cNvPr id="9" name="Rounded Rectangle 8"/>
          <p:cNvSpPr/>
          <p:nvPr/>
        </p:nvSpPr>
        <p:spPr>
          <a:xfrm>
            <a:off x="4791075" y="1473200"/>
            <a:ext cx="3784600" cy="4835524"/>
          </a:xfrm>
          <a:prstGeom prst="roundRect">
            <a:avLst>
              <a:gd name="adj" fmla="val 280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3" name="Picture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20474" y="2409719"/>
            <a:ext cx="2842426" cy="3362632"/>
          </a:xfrm>
          <a:prstGeom prst="rect">
            <a:avLst/>
          </a:prstGeom>
        </p:spPr>
      </p:pic>
      <p:pic>
        <p:nvPicPr>
          <p:cNvPr id="12" name="Picture 11">
            <a:hlinkClick r:id="rId3" action="ppaction://hlinksldjump"/>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0474" y="2409720"/>
            <a:ext cx="3313312" cy="3357489"/>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513888" y="677397"/>
            <a:ext cx="9185131" cy="7311153"/>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64283" y="3698452"/>
            <a:ext cx="4820904" cy="4290098"/>
          </a:xfrm>
          <a:prstGeom prst="rect">
            <a:avLst/>
          </a:prstGeom>
        </p:spPr>
      </p:pic>
    </p:spTree>
    <p:extLst>
      <p:ext uri="{BB962C8B-B14F-4D97-AF65-F5344CB8AC3E}">
        <p14:creationId xmlns:p14="http://schemas.microsoft.com/office/powerpoint/2010/main" val="242360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2000"/>
                                        <p:tgtEl>
                                          <p:spTgt spid="13"/>
                                        </p:tgtEl>
                                      </p:cBhvr>
                                    </p:animEffect>
                                    <p:set>
                                      <p:cBhvr>
                                        <p:cTn id="11" dur="1" fill="hold">
                                          <p:stCondLst>
                                            <p:cond delay="1999"/>
                                          </p:stCondLst>
                                        </p:cTn>
                                        <p:tgtEl>
                                          <p:spTgt spid="13"/>
                                        </p:tgtEl>
                                        <p:attrNameLst>
                                          <p:attrName>style.visibility</p:attrName>
                                        </p:attrNameLst>
                                      </p:cBhvr>
                                      <p:to>
                                        <p:strVal val="hidden"/>
                                      </p:to>
                                    </p:set>
                                  </p:childTnLst>
                                </p:cTn>
                              </p:par>
                              <p:par>
                                <p:cTn id="12" presetID="26" presetClass="emph" presetSubtype="0" fill="hold" nodeType="withEffect">
                                  <p:stCondLst>
                                    <p:cond delay="0"/>
                                  </p:stCondLst>
                                  <p:childTnLst>
                                    <p:animEffect transition="out" filter="fade">
                                      <p:cBhvr>
                                        <p:cTn id="13" dur="2000" tmFilter="0, 0; .2, .5; .8, .5; 1, 0"/>
                                        <p:tgtEl>
                                          <p:spTgt spid="13"/>
                                        </p:tgtEl>
                                      </p:cBhvr>
                                    </p:animEffect>
                                    <p:animScale>
                                      <p:cBhvr>
                                        <p:cTn id="14" dur="1000" autoRev="1" fill="hold"/>
                                        <p:tgtEl>
                                          <p:spTgt spid="13"/>
                                        </p:tgtEl>
                                      </p:cBhvr>
                                      <p:by x="105000" y="105000"/>
                                    </p:animScale>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par>
                          <p:cTn id="18" fill="hold">
                            <p:stCondLst>
                              <p:cond delay="3000"/>
                            </p:stCondLst>
                            <p:childTnLst>
                              <p:par>
                                <p:cTn id="19" presetID="63" presetClass="path" presetSubtype="0" accel="50000" decel="50000" fill="hold" nodeType="afterEffect">
                                  <p:stCondLst>
                                    <p:cond delay="0"/>
                                  </p:stCondLst>
                                  <p:childTnLst>
                                    <p:animMotion origin="layout" path="M 1.66667E-6 -2.96296E-6 L -0.43802 0.03496 " pathEditMode="relative" rAng="0" ptsTypes="AA">
                                      <p:cBhvr>
                                        <p:cTn id="20" dur="2750" fill="hold"/>
                                        <p:tgtEl>
                                          <p:spTgt spid="11"/>
                                        </p:tgtEl>
                                        <p:attrNameLst>
                                          <p:attrName>ppt_x</p:attrName>
                                          <p:attrName>ppt_y</p:attrName>
                                        </p:attrNameLst>
                                      </p:cBhvr>
                                      <p:rCtr x="-21910" y="1736"/>
                                    </p:animMotion>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par>
                                <p:cTn id="27" presetID="63" presetClass="path" presetSubtype="0" accel="50000" decel="50000" fill="hold" nodeType="withEffect">
                                  <p:stCondLst>
                                    <p:cond delay="2250"/>
                                  </p:stCondLst>
                                  <p:childTnLst>
                                    <p:animMotion origin="layout" path="M 1.66667E-6 -3.33333E-6 L 2.08229 -0.01111 " pathEditMode="relative" rAng="0" ptsTypes="AA">
                                      <p:cBhvr>
                                        <p:cTn id="28" dur="6000" fill="hold"/>
                                        <p:tgtEl>
                                          <p:spTgt spid="14"/>
                                        </p:tgtEl>
                                        <p:attrNameLst>
                                          <p:attrName>ppt_x</p:attrName>
                                          <p:attrName>ppt_y</p:attrName>
                                        </p:attrNameLst>
                                      </p:cBhvr>
                                      <p:rCtr x="104115" y="-556"/>
                                    </p:animMotion>
                                  </p:childTnLst>
                                </p:cTn>
                              </p:par>
                              <p:par>
                                <p:cTn id="29" presetID="32" presetClass="emph" presetSubtype="0" repeatCount="indefinite" fill="hold" nodeType="withEffect">
                                  <p:stCondLst>
                                    <p:cond delay="2250"/>
                                  </p:stCondLst>
                                  <p:endCondLst>
                                    <p:cond evt="onNext" delay="0">
                                      <p:tgtEl>
                                        <p:sldTgt/>
                                      </p:tgtEl>
                                    </p:cond>
                                  </p:endCondLst>
                                  <p:childTnLst>
                                    <p:animRot by="120000">
                                      <p:cBhvr>
                                        <p:cTn id="30" dur="200" fill="hold">
                                          <p:stCondLst>
                                            <p:cond delay="0"/>
                                          </p:stCondLst>
                                        </p:cTn>
                                        <p:tgtEl>
                                          <p:spTgt spid="14"/>
                                        </p:tgtEl>
                                        <p:attrNameLst>
                                          <p:attrName>r</p:attrName>
                                        </p:attrNameLst>
                                      </p:cBhvr>
                                    </p:animRot>
                                    <p:animRot by="-240000">
                                      <p:cBhvr>
                                        <p:cTn id="31" dur="400" fill="hold">
                                          <p:stCondLst>
                                            <p:cond delay="400"/>
                                          </p:stCondLst>
                                        </p:cTn>
                                        <p:tgtEl>
                                          <p:spTgt spid="14"/>
                                        </p:tgtEl>
                                        <p:attrNameLst>
                                          <p:attrName>r</p:attrName>
                                        </p:attrNameLst>
                                      </p:cBhvr>
                                    </p:animRot>
                                    <p:animRot by="240000">
                                      <p:cBhvr>
                                        <p:cTn id="32" dur="400" fill="hold">
                                          <p:stCondLst>
                                            <p:cond delay="800"/>
                                          </p:stCondLst>
                                        </p:cTn>
                                        <p:tgtEl>
                                          <p:spTgt spid="14"/>
                                        </p:tgtEl>
                                        <p:attrNameLst>
                                          <p:attrName>r</p:attrName>
                                        </p:attrNameLst>
                                      </p:cBhvr>
                                    </p:animRot>
                                    <p:animRot by="-240000">
                                      <p:cBhvr>
                                        <p:cTn id="33" dur="400" fill="hold">
                                          <p:stCondLst>
                                            <p:cond delay="1200"/>
                                          </p:stCondLst>
                                        </p:cTn>
                                        <p:tgtEl>
                                          <p:spTgt spid="14"/>
                                        </p:tgtEl>
                                        <p:attrNameLst>
                                          <p:attrName>r</p:attrName>
                                        </p:attrNameLst>
                                      </p:cBhvr>
                                    </p:animRot>
                                    <p:animRot by="120000">
                                      <p:cBhvr>
                                        <p:cTn id="34" dur="400" fill="hold">
                                          <p:stCondLst>
                                            <p:cond delay="1600"/>
                                          </p:stCondLst>
                                        </p:cTn>
                                        <p:tgtEl>
                                          <p:spTgt spid="14"/>
                                        </p:tgtEl>
                                        <p:attrNameLst>
                                          <p:attrName>r</p:attrName>
                                        </p:attrNameLst>
                                      </p:cBhvr>
                                    </p:animRot>
                                  </p:childTnLst>
                                </p:cTn>
                              </p:par>
                            </p:childTnLst>
                          </p:cTn>
                        </p:par>
                        <p:par>
                          <p:cTn id="35" fill="hold">
                            <p:stCondLst>
                              <p:cond delay="11250"/>
                            </p:stCondLst>
                            <p:childTnLst>
                              <p:par>
                                <p:cTn id="36" presetID="2" presetClass="exit" presetSubtype="2" fill="hold" nodeType="afterEffect">
                                  <p:stCondLst>
                                    <p:cond delay="0"/>
                                  </p:stCondLst>
                                  <p:childTnLst>
                                    <p:anim calcmode="lin" valueType="num">
                                      <p:cBhvr additive="base">
                                        <p:cTn id="37" dur="500"/>
                                        <p:tgtEl>
                                          <p:spTgt spid="11"/>
                                        </p:tgtEl>
                                        <p:attrNameLst>
                                          <p:attrName>ppt_x</p:attrName>
                                        </p:attrNameLst>
                                      </p:cBhvr>
                                      <p:tavLst>
                                        <p:tav tm="0">
                                          <p:val>
                                            <p:strVal val="ppt_x"/>
                                          </p:val>
                                        </p:tav>
                                        <p:tav tm="100000">
                                          <p:val>
                                            <p:strVal val="1+ppt_w/2"/>
                                          </p:val>
                                        </p:tav>
                                      </p:tavLst>
                                    </p:anim>
                                    <p:anim calcmode="lin" valueType="num">
                                      <p:cBhvr additive="base">
                                        <p:cTn id="38" dur="500"/>
                                        <p:tgtEl>
                                          <p:spTgt spid="11"/>
                                        </p:tgtEl>
                                        <p:attrNameLst>
                                          <p:attrName>ppt_y</p:attrName>
                                        </p:attrNameLst>
                                      </p:cBhvr>
                                      <p:tavLst>
                                        <p:tav tm="0">
                                          <p:val>
                                            <p:strVal val="ppt_y"/>
                                          </p:val>
                                        </p:tav>
                                        <p:tav tm="100000">
                                          <p:val>
                                            <p:strVal val="ppt_y"/>
                                          </p:val>
                                        </p:tav>
                                      </p:tavLst>
                                    </p:anim>
                                    <p:set>
                                      <p:cBhvr>
                                        <p:cTn id="39" dur="1" fill="hold">
                                          <p:stCondLst>
                                            <p:cond delay="499"/>
                                          </p:stCondLst>
                                        </p:cTn>
                                        <p:tgtEl>
                                          <p:spTgt spid="1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fade">
                                      <p:cBhvr>
                                        <p:cTn id="44" dur="500"/>
                                        <p:tgtEl>
                                          <p:spTgt spid="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1" end="1"/>
                                            </p:txEl>
                                          </p:spTgt>
                                        </p:tgtEl>
                                        <p:attrNameLst>
                                          <p:attrName>style.visibility</p:attrName>
                                        </p:attrNameLst>
                                      </p:cBhvr>
                                      <p:to>
                                        <p:strVal val="visible"/>
                                      </p:to>
                                    </p:set>
                                    <p:animEffect transition="in" filter="fade">
                                      <p:cBhvr>
                                        <p:cTn id="49" dur="500"/>
                                        <p:tgtEl>
                                          <p:spTgt spid="7">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7">
                                            <p:txEl>
                                              <p:pRg st="2" end="2"/>
                                            </p:txEl>
                                          </p:spTgt>
                                        </p:tgtEl>
                                        <p:attrNameLst>
                                          <p:attrName>style.visibility</p:attrName>
                                        </p:attrNameLst>
                                      </p:cBhvr>
                                      <p:to>
                                        <p:strVal val="visible"/>
                                      </p:to>
                                    </p:set>
                                    <p:animEffect transition="in" filter="fade">
                                      <p:cBhvr>
                                        <p:cTn id="54" dur="500"/>
                                        <p:tgtEl>
                                          <p:spTgt spid="7">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animEffect transition="in" filter="fade">
                                      <p:cBhvr>
                                        <p:cTn id="59" dur="500"/>
                                        <p:tgtEl>
                                          <p:spTgt spid="7">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7">
                                            <p:txEl>
                                              <p:pRg st="4" end="4"/>
                                            </p:txEl>
                                          </p:spTgt>
                                        </p:tgtEl>
                                        <p:attrNameLst>
                                          <p:attrName>style.visibility</p:attrName>
                                        </p:attrNameLst>
                                      </p:cBhvr>
                                      <p:to>
                                        <p:strVal val="visible"/>
                                      </p:to>
                                    </p:set>
                                    <p:animEffect transition="in" filter="fade">
                                      <p:cBhvr>
                                        <p:cTn id="64" dur="500"/>
                                        <p:tgtEl>
                                          <p:spTgt spid="7">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
                                            <p:txEl>
                                              <p:pRg st="5" end="5"/>
                                            </p:txEl>
                                          </p:spTgt>
                                        </p:tgtEl>
                                        <p:attrNameLst>
                                          <p:attrName>style.visibility</p:attrName>
                                        </p:attrNameLst>
                                      </p:cBhvr>
                                      <p:to>
                                        <p:strVal val="visible"/>
                                      </p:to>
                                    </p:set>
                                    <p:animEffect transition="in" filter="fade">
                                      <p:cBhvr>
                                        <p:cTn id="69" dur="500"/>
                                        <p:tgtEl>
                                          <p:spTgt spid="7">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
                                            <p:txEl>
                                              <p:pRg st="6" end="6"/>
                                            </p:txEl>
                                          </p:spTgt>
                                        </p:tgtEl>
                                        <p:attrNameLst>
                                          <p:attrName>style.visibility</p:attrName>
                                        </p:attrNameLst>
                                      </p:cBhvr>
                                      <p:to>
                                        <p:strVal val="visible"/>
                                      </p:to>
                                    </p:set>
                                    <p:animEffect transition="in" filter="fade">
                                      <p:cBhvr>
                                        <p:cTn id="74"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ounded Rectangle 9"/>
          <p:cNvSpPr/>
          <p:nvPr/>
        </p:nvSpPr>
        <p:spPr bwMode="auto">
          <a:xfrm>
            <a:off x="539750" y="1473200"/>
            <a:ext cx="8064500" cy="4827588"/>
          </a:xfrm>
          <a:prstGeom prst="roundRect">
            <a:avLst>
              <a:gd name="adj" fmla="val 4820"/>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483" name="Title 1"/>
          <p:cNvSpPr>
            <a:spLocks noGrp="1"/>
          </p:cNvSpPr>
          <p:nvPr>
            <p:ph type="title"/>
          </p:nvPr>
        </p:nvSpPr>
        <p:spPr/>
        <p:txBody>
          <a:bodyPr/>
          <a:lstStyle/>
          <a:p>
            <a:r>
              <a:rPr lang="en-GB" altLang="en-US" dirty="0"/>
              <a:t>Elephant</a:t>
            </a:r>
            <a:endParaRPr lang="en-GB" altLang="en-US" dirty="0" smtClean="0"/>
          </a:p>
        </p:txBody>
      </p:sp>
      <p:grpSp>
        <p:nvGrpSpPr>
          <p:cNvPr id="20484" name="Group 14"/>
          <p:cNvGrpSpPr>
            <a:grpSpLocks/>
          </p:cNvGrpSpPr>
          <p:nvPr/>
        </p:nvGrpSpPr>
        <p:grpSpPr bwMode="auto">
          <a:xfrm>
            <a:off x="8101013" y="1541463"/>
            <a:ext cx="431800" cy="431800"/>
            <a:chOff x="8100392" y="1540868"/>
            <a:chExt cx="432048" cy="432048"/>
          </a:xfrm>
        </p:grpSpPr>
        <p:sp>
          <p:nvSpPr>
            <p:cNvPr id="13" name="Oval 12">
              <a:hlinkClick r:id="rId2" action="ppaction://hlinksldjump"/>
            </p:cNvPr>
            <p:cNvSpPr/>
            <p:nvPr/>
          </p:nvSpPr>
          <p:spPr>
            <a:xfrm>
              <a:off x="8100392" y="1540868"/>
              <a:ext cx="432048" cy="432048"/>
            </a:xfrm>
            <a:prstGeom prst="ellipse">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 name="Multiply 13">
              <a:hlinkClick r:id="rId2" action="ppaction://hlinksldjump"/>
            </p:cNvPr>
            <p:cNvSpPr/>
            <p:nvPr/>
          </p:nvSpPr>
          <p:spPr>
            <a:xfrm>
              <a:off x="8144868" y="1585344"/>
              <a:ext cx="343097" cy="343097"/>
            </a:xfrm>
            <a:prstGeom prst="mathMultiply">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51512" y="1694369"/>
            <a:ext cx="4431445" cy="4490531"/>
          </a:xfrm>
          <a:prstGeom prst="rect">
            <a:avLst/>
          </a:prstGeom>
        </p:spPr>
      </p:pic>
    </p:spTree>
    <p:extLst>
      <p:ext uri="{BB962C8B-B14F-4D97-AF65-F5344CB8AC3E}">
        <p14:creationId xmlns:p14="http://schemas.microsoft.com/office/powerpoint/2010/main" val="3523470193"/>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p:txBody>
          <a:bodyPr/>
          <a:lstStyle/>
          <a:p>
            <a:r>
              <a:rPr lang="en-GB" altLang="en-US" dirty="0"/>
              <a:t/>
            </a:r>
            <a:br>
              <a:rPr lang="en-GB" altLang="en-US" dirty="0"/>
            </a:br>
            <a:r>
              <a:rPr lang="en-GB" altLang="en-US" dirty="0"/>
              <a:t>Creeper Breathing</a:t>
            </a:r>
            <a:endParaRPr lang="en-GB" altLang="en-US" dirty="0" smtClean="0"/>
          </a:p>
        </p:txBody>
      </p:sp>
      <p:sp>
        <p:nvSpPr>
          <p:cNvPr id="3" name="Title 1"/>
          <p:cNvSpPr>
            <a:spLocks/>
          </p:cNvSpPr>
          <p:nvPr/>
        </p:nvSpPr>
        <p:spPr bwMode="auto">
          <a:xfrm>
            <a:off x="606426" y="1535082"/>
            <a:ext cx="7931148" cy="249299"/>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wrap="square" lIns="0" tIns="0" rIns="0" bIns="0" anchor="ctr" anchorCtr="1">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spcBef>
                <a:spcPct val="0"/>
              </a:spcBef>
              <a:buFontTx/>
              <a:buNone/>
            </a:pPr>
            <a:r>
              <a:rPr lang="en-GB" altLang="en-US" dirty="0"/>
              <a:t>We practise breathing to make our breath longer and so we can feel steadier.</a:t>
            </a:r>
          </a:p>
        </p:txBody>
      </p:sp>
      <p:sp>
        <p:nvSpPr>
          <p:cNvPr id="5" name="Title 1"/>
          <p:cNvSpPr txBox="1">
            <a:spLocks/>
          </p:cNvSpPr>
          <p:nvPr/>
        </p:nvSpPr>
        <p:spPr>
          <a:xfrm>
            <a:off x="606426" y="1915348"/>
            <a:ext cx="7931148" cy="820679"/>
          </a:xfrm>
          <a:prstGeom prst="roundRect">
            <a:avLst>
              <a:gd name="adj" fmla="val 22767"/>
            </a:avLst>
          </a:prstGeom>
          <a:solidFill>
            <a:srgbClr val="DCE9B9"/>
          </a:solidFill>
          <a:ln w="25400">
            <a:no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Today, we’re going to breathe out and make an imaginary </a:t>
            </a:r>
            <a:r>
              <a:rPr lang="en-GB" sz="1800" b="0" dirty="0" smtClean="0">
                <a:solidFill>
                  <a:schemeClr val="tx1"/>
                </a:solidFill>
                <a:latin typeface="Twinkl" pitchFamily="2" charset="0"/>
              </a:rPr>
              <a:t/>
            </a:r>
            <a:br>
              <a:rPr lang="en-GB" sz="1800" b="0" dirty="0" smtClean="0">
                <a:solidFill>
                  <a:schemeClr val="tx1"/>
                </a:solidFill>
                <a:latin typeface="Twinkl" pitchFamily="2" charset="0"/>
              </a:rPr>
            </a:br>
            <a:r>
              <a:rPr lang="en-GB" sz="1800" b="0" dirty="0" smtClean="0">
                <a:solidFill>
                  <a:schemeClr val="tx1"/>
                </a:solidFill>
                <a:latin typeface="Twinkl" pitchFamily="2" charset="0"/>
              </a:rPr>
              <a:t>creeper with </a:t>
            </a:r>
            <a:r>
              <a:rPr lang="en-GB" sz="1800" b="0" dirty="0">
                <a:solidFill>
                  <a:schemeClr val="tx1"/>
                </a:solidFill>
                <a:latin typeface="Twinkl" pitchFamily="2" charset="0"/>
              </a:rPr>
              <a:t>our breath. </a:t>
            </a:r>
          </a:p>
        </p:txBody>
      </p:sp>
      <p:sp>
        <p:nvSpPr>
          <p:cNvPr id="6" name="Title 1"/>
          <p:cNvSpPr>
            <a:spLocks/>
          </p:cNvSpPr>
          <p:nvPr/>
        </p:nvSpPr>
        <p:spPr bwMode="auto">
          <a:xfrm>
            <a:off x="3473679" y="3038288"/>
            <a:ext cx="5063895" cy="3046988"/>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wrap="square" lIns="0" tIns="0" rIns="0" bIns="0" anchor="ctr" anchorCtr="1">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t>We’re going to breathe out so long and steady that we feel like we can create a creeper. </a:t>
            </a:r>
            <a:endParaRPr lang="en-GB" altLang="en-US" dirty="0" smtClean="0"/>
          </a:p>
          <a:p>
            <a:pPr algn="just" eaLnBrk="1" hangingPunct="1">
              <a:lnSpc>
                <a:spcPct val="100000"/>
              </a:lnSpc>
              <a:spcBef>
                <a:spcPct val="0"/>
              </a:spcBef>
              <a:buFontTx/>
              <a:buNone/>
            </a:pPr>
            <a:endParaRPr lang="en-GB" altLang="en-US" dirty="0"/>
          </a:p>
          <a:p>
            <a:pPr algn="just" eaLnBrk="1" hangingPunct="1">
              <a:lnSpc>
                <a:spcPct val="100000"/>
              </a:lnSpc>
              <a:spcBef>
                <a:spcPct val="0"/>
              </a:spcBef>
              <a:buFontTx/>
              <a:buNone/>
            </a:pPr>
            <a:r>
              <a:rPr lang="en-GB" altLang="en-US" dirty="0"/>
              <a:t>As you breathe out, imagine a tiny thin creeper growing towards the centre of the room</a:t>
            </a:r>
            <a:r>
              <a:rPr lang="en-GB" altLang="en-US" dirty="0" smtClean="0"/>
              <a:t>.</a:t>
            </a:r>
          </a:p>
          <a:p>
            <a:pPr algn="just" eaLnBrk="1" hangingPunct="1">
              <a:lnSpc>
                <a:spcPct val="100000"/>
              </a:lnSpc>
              <a:spcBef>
                <a:spcPct val="0"/>
              </a:spcBef>
              <a:buFontTx/>
              <a:buNone/>
            </a:pPr>
            <a:endParaRPr lang="en-GB" altLang="en-US" dirty="0"/>
          </a:p>
          <a:p>
            <a:pPr algn="just" eaLnBrk="1" hangingPunct="1">
              <a:lnSpc>
                <a:spcPct val="100000"/>
              </a:lnSpc>
              <a:spcBef>
                <a:spcPct val="0"/>
              </a:spcBef>
              <a:buFontTx/>
              <a:buNone/>
            </a:pPr>
            <a:r>
              <a:rPr lang="en-GB" altLang="en-US" dirty="0"/>
              <a:t>Breathe in and start again whenever you need to</a:t>
            </a:r>
            <a:r>
              <a:rPr lang="en-GB" altLang="en-US" dirty="0" smtClean="0"/>
              <a:t>.</a:t>
            </a:r>
          </a:p>
          <a:p>
            <a:pPr algn="just" eaLnBrk="1" hangingPunct="1">
              <a:lnSpc>
                <a:spcPct val="100000"/>
              </a:lnSpc>
              <a:spcBef>
                <a:spcPct val="0"/>
              </a:spcBef>
              <a:buFontTx/>
              <a:buNone/>
            </a:pPr>
            <a:endParaRPr lang="en-GB" altLang="en-US" dirty="0"/>
          </a:p>
          <a:p>
            <a:pPr algn="just" eaLnBrk="1" hangingPunct="1">
              <a:lnSpc>
                <a:spcPct val="100000"/>
              </a:lnSpc>
              <a:spcBef>
                <a:spcPct val="0"/>
              </a:spcBef>
              <a:buNone/>
            </a:pPr>
            <a:r>
              <a:rPr lang="en-GB" altLang="en-US" dirty="0"/>
              <a:t>Now imagine the creeper gets thicker and stronger. Notice how your breath can spiral towards the centre of the room. </a:t>
            </a:r>
            <a:r>
              <a:rPr lang="en-GB" altLang="en-US" dirty="0" smtClean="0"/>
              <a:t> </a:t>
            </a:r>
          </a:p>
        </p:txBody>
      </p:sp>
      <p:sp>
        <p:nvSpPr>
          <p:cNvPr id="2" name="Rectangle 1"/>
          <p:cNvSpPr/>
          <p:nvPr/>
        </p:nvSpPr>
        <p:spPr>
          <a:xfrm>
            <a:off x="3473680" y="3269120"/>
            <a:ext cx="5063894" cy="2585323"/>
          </a:xfrm>
          <a:prstGeom prst="rect">
            <a:avLst/>
          </a:prstGeom>
        </p:spPr>
        <p:txBody>
          <a:bodyPr wrap="square">
            <a:spAutoFit/>
          </a:bodyPr>
          <a:lstStyle/>
          <a:p>
            <a:pPr algn="just" eaLnBrk="1" hangingPunct="1"/>
            <a:r>
              <a:rPr lang="en-GB" altLang="en-US" dirty="0" smtClean="0"/>
              <a:t>Send </a:t>
            </a:r>
            <a:r>
              <a:rPr lang="en-GB" altLang="en-US" dirty="0"/>
              <a:t>your breath out to a friend. Now another. </a:t>
            </a:r>
            <a:endParaRPr lang="en-GB" altLang="en-US" dirty="0" smtClean="0"/>
          </a:p>
          <a:p>
            <a:pPr algn="just" eaLnBrk="1" hangingPunct="1"/>
            <a:endParaRPr lang="en-GB" altLang="en-US" dirty="0"/>
          </a:p>
          <a:p>
            <a:pPr algn="just" eaLnBrk="1" hangingPunct="1"/>
            <a:r>
              <a:rPr lang="en-GB" altLang="en-US" dirty="0"/>
              <a:t>Notice how much your ribcage moves when you practise breathing</a:t>
            </a:r>
            <a:r>
              <a:rPr lang="en-GB" altLang="en-US" dirty="0" smtClean="0"/>
              <a:t>.</a:t>
            </a:r>
          </a:p>
          <a:p>
            <a:pPr algn="just" eaLnBrk="1" hangingPunct="1"/>
            <a:endParaRPr lang="en-GB" altLang="en-US" dirty="0"/>
          </a:p>
          <a:p>
            <a:pPr algn="just" eaLnBrk="1" hangingPunct="1"/>
            <a:r>
              <a:rPr lang="en-GB" altLang="en-US" dirty="0"/>
              <a:t>How long can you make your breath out last? </a:t>
            </a:r>
            <a:endParaRPr lang="en-GB" altLang="en-US" dirty="0" smtClean="0"/>
          </a:p>
          <a:p>
            <a:pPr algn="just" eaLnBrk="1" hangingPunct="1"/>
            <a:endParaRPr lang="en-GB" altLang="en-US" dirty="0"/>
          </a:p>
          <a:p>
            <a:pPr algn="just" eaLnBrk="1" hangingPunct="1"/>
            <a:r>
              <a:rPr lang="en-GB" altLang="en-US" dirty="0"/>
              <a:t>Remember to take a new breath in whenever you need to.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r="67778"/>
          <a:stretch/>
        </p:blipFill>
        <p:spPr>
          <a:xfrm>
            <a:off x="137883" y="3429000"/>
            <a:ext cx="1727199" cy="3643005"/>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961357">
            <a:off x="1676591" y="1188582"/>
            <a:ext cx="9144000" cy="34067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6">
                                            <p:txEl>
                                              <p:pRg st="0" end="0"/>
                                            </p:txEl>
                                          </p:spTgt>
                                        </p:tgtEl>
                                      </p:cBhvr>
                                    </p:animEffect>
                                    <p:set>
                                      <p:cBhvr>
                                        <p:cTn id="37" dur="1" fill="hold">
                                          <p:stCondLst>
                                            <p:cond delay="499"/>
                                          </p:stCondLst>
                                        </p:cTn>
                                        <p:tgtEl>
                                          <p:spTgt spid="6">
                                            <p:txEl>
                                              <p:pRg st="0" end="0"/>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6">
                                            <p:txEl>
                                              <p:pRg st="2" end="2"/>
                                            </p:txEl>
                                          </p:spTgt>
                                        </p:tgtEl>
                                      </p:cBhvr>
                                    </p:animEffect>
                                    <p:set>
                                      <p:cBhvr>
                                        <p:cTn id="40" dur="1" fill="hold">
                                          <p:stCondLst>
                                            <p:cond delay="499"/>
                                          </p:stCondLst>
                                        </p:cTn>
                                        <p:tgtEl>
                                          <p:spTgt spid="6">
                                            <p:txEl>
                                              <p:pRg st="2" end="2"/>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6">
                                            <p:txEl>
                                              <p:pRg st="4" end="4"/>
                                            </p:txEl>
                                          </p:spTgt>
                                        </p:tgtEl>
                                      </p:cBhvr>
                                    </p:animEffect>
                                    <p:set>
                                      <p:cBhvr>
                                        <p:cTn id="43" dur="1" fill="hold">
                                          <p:stCondLst>
                                            <p:cond delay="499"/>
                                          </p:stCondLst>
                                        </p:cTn>
                                        <p:tgtEl>
                                          <p:spTgt spid="6">
                                            <p:txEl>
                                              <p:pRg st="4" end="4"/>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6">
                                            <p:txEl>
                                              <p:pRg st="6" end="6"/>
                                            </p:txEl>
                                          </p:spTgt>
                                        </p:tgtEl>
                                      </p:cBhvr>
                                    </p:animEffect>
                                    <p:set>
                                      <p:cBhvr>
                                        <p:cTn id="46" dur="1" fill="hold">
                                          <p:stCondLst>
                                            <p:cond delay="499"/>
                                          </p:stCondLst>
                                        </p:cTn>
                                        <p:tgtEl>
                                          <p:spTgt spid="6">
                                            <p:txEl>
                                              <p:pRg st="6" end="6"/>
                                            </p:txEl>
                                          </p:spTgt>
                                        </p:tgtEl>
                                        <p:attrNameLst>
                                          <p:attrName>style.visibility</p:attrName>
                                        </p:attrNameLst>
                                      </p:cBhvr>
                                      <p:to>
                                        <p:strVal val="hidden"/>
                                      </p:to>
                                    </p:se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8000"/>
                                        <p:tgtEl>
                                          <p:spTgt spid="7"/>
                                        </p:tgtEl>
                                      </p:cBhvr>
                                    </p:animEffect>
                                  </p:childTnLst>
                                </p:cTn>
                              </p:par>
                            </p:childTnLst>
                          </p:cTn>
                        </p:par>
                        <p:par>
                          <p:cTn id="51" fill="hold">
                            <p:stCondLst>
                              <p:cond delay="8500"/>
                            </p:stCondLst>
                            <p:childTnLst>
                              <p:par>
                                <p:cTn id="52" presetID="22" presetClass="exit" presetSubtype="2" fill="hold" nodeType="afterEffect">
                                  <p:stCondLst>
                                    <p:cond delay="0"/>
                                  </p:stCondLst>
                                  <p:childTnLst>
                                    <p:animEffect transition="out" filter="wipe(right)">
                                      <p:cBhvr>
                                        <p:cTn id="53" dur="6000"/>
                                        <p:tgtEl>
                                          <p:spTgt spid="7"/>
                                        </p:tgtEl>
                                      </p:cBhvr>
                                    </p:animEffect>
                                    <p:set>
                                      <p:cBhvr>
                                        <p:cTn id="54" dur="1" fill="hold">
                                          <p:stCondLst>
                                            <p:cond delay="59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0" end="0"/>
                                            </p:txEl>
                                          </p:spTgt>
                                        </p:tgtEl>
                                        <p:attrNameLst>
                                          <p:attrName>style.visibility</p:attrName>
                                        </p:attrNameLst>
                                      </p:cBhvr>
                                      <p:to>
                                        <p:strVal val="visible"/>
                                      </p:to>
                                    </p:set>
                                    <p:animEffect transition="in" filter="fade">
                                      <p:cBhvr>
                                        <p:cTn id="59" dur="500"/>
                                        <p:tgtEl>
                                          <p:spTgt spid="2">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fade">
                                      <p:cBhvr>
                                        <p:cTn id="64" dur="500"/>
                                        <p:tgtEl>
                                          <p:spTgt spid="2">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
                                            <p:txEl>
                                              <p:pRg st="4" end="4"/>
                                            </p:txEl>
                                          </p:spTgt>
                                        </p:tgtEl>
                                        <p:attrNameLst>
                                          <p:attrName>style.visibility</p:attrName>
                                        </p:attrNameLst>
                                      </p:cBhvr>
                                      <p:to>
                                        <p:strVal val="visible"/>
                                      </p:to>
                                    </p:set>
                                    <p:animEffect transition="in" filter="fade">
                                      <p:cBhvr>
                                        <p:cTn id="69" dur="500"/>
                                        <p:tgtEl>
                                          <p:spTgt spid="2">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xEl>
                                              <p:pRg st="6" end="6"/>
                                            </p:txEl>
                                          </p:spTgt>
                                        </p:tgtEl>
                                        <p:attrNameLst>
                                          <p:attrName>style.visibility</p:attrName>
                                        </p:attrNameLst>
                                      </p:cBhvr>
                                      <p:to>
                                        <p:strVal val="visible"/>
                                      </p:to>
                                    </p:set>
                                    <p:animEffect transition="in" filter="fade">
                                      <p:cBhvr>
                                        <p:cTn id="7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GB" altLang="en-US" dirty="0" smtClean="0"/>
              <a:t>Song </a:t>
            </a:r>
            <a:r>
              <a:rPr lang="en-GB" altLang="en-US" dirty="0"/>
              <a:t>Bird Relaxation</a:t>
            </a:r>
            <a:endParaRPr lang="en-GB" altLang="en-US" dirty="0" smtClean="0"/>
          </a:p>
        </p:txBody>
      </p:sp>
      <p:sp useBgFill="1">
        <p:nvSpPr>
          <p:cNvPr id="4" name="Rounded Rectangle 3"/>
          <p:cNvSpPr/>
          <p:nvPr/>
        </p:nvSpPr>
        <p:spPr>
          <a:xfrm>
            <a:off x="539750" y="4149725"/>
            <a:ext cx="8064500" cy="2141538"/>
          </a:xfrm>
          <a:prstGeom prst="roundRect">
            <a:avLst>
              <a:gd name="adj" fmla="val 5728"/>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 name="TextBox 4"/>
          <p:cNvSpPr txBox="1">
            <a:spLocks noChangeArrowheads="1"/>
          </p:cNvSpPr>
          <p:nvPr/>
        </p:nvSpPr>
        <p:spPr bwMode="auto">
          <a:xfrm>
            <a:off x="755650" y="1473200"/>
            <a:ext cx="76327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Lie in a space of your own, touching no one.</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Lie on your side or your back.</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Look at the ceiling or close your eyes.</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You have had a long and exciting journey. Now it’s time to rest. </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You’re ready for a peaceful story.</a:t>
            </a:r>
          </a:p>
        </p:txBody>
      </p:sp>
      <p:pic>
        <p:nvPicPr>
          <p:cNvPr id="27653" name="Picture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38515" y="4948044"/>
            <a:ext cx="2469874" cy="53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73437" y="5168138"/>
            <a:ext cx="2267313" cy="663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l="-6381" t="-5741" r="-6670" b="-8186"/>
          <a:stretch/>
        </p:blipFill>
        <p:spPr>
          <a:xfrm>
            <a:off x="609601" y="1546731"/>
            <a:ext cx="1624201" cy="1562678"/>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2024" y="1382870"/>
            <a:ext cx="1369240" cy="1601586"/>
          </a:xfrm>
          <a:prstGeom prst="rect">
            <a:avLst/>
          </a:prstGeom>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b="22390"/>
          <a:stretch/>
        </p:blipFill>
        <p:spPr>
          <a:xfrm flipH="1">
            <a:off x="1972171" y="4586287"/>
            <a:ext cx="1863144" cy="1693069"/>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l="4789" t="-10362" b="9209"/>
          <a:stretch/>
        </p:blipFill>
        <p:spPr>
          <a:xfrm>
            <a:off x="548255" y="4781007"/>
            <a:ext cx="1636372" cy="1497874"/>
          </a:xfrm>
          <a:prstGeom prst="roundRect">
            <a:avLst>
              <a:gd name="adj" fmla="val 7721"/>
            </a:avLst>
          </a:prstGeom>
        </p:spPr>
      </p:pic>
      <p:pic>
        <p:nvPicPr>
          <p:cNvPr id="10" name="Picture 9"/>
          <p:cNvPicPr>
            <a:picLocks noChangeAspect="1"/>
          </p:cNvPicPr>
          <p:nvPr/>
        </p:nvPicPr>
        <p:blipFill rotWithShape="1">
          <a:blip r:embed="rId8" cstate="screen">
            <a:extLst>
              <a:ext uri="{28A0092B-C50C-407E-A947-70E740481C1C}">
                <a14:useLocalDpi xmlns:a14="http://schemas.microsoft.com/office/drawing/2010/main"/>
              </a:ext>
            </a:extLst>
          </a:blip>
          <a:srcRect b="38680"/>
          <a:stretch/>
        </p:blipFill>
        <p:spPr>
          <a:xfrm>
            <a:off x="1478811" y="5644703"/>
            <a:ext cx="1193875" cy="629098"/>
          </a:xfrm>
          <a:prstGeom prst="rect">
            <a:avLst/>
          </a:prstGeom>
        </p:spPr>
      </p:pic>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t="1" b="36451"/>
          <a:stretch/>
        </p:blipFill>
        <p:spPr>
          <a:xfrm flipH="1">
            <a:off x="4105105" y="5628191"/>
            <a:ext cx="1193875" cy="651959"/>
          </a:xfrm>
          <a:prstGeom prst="rect">
            <a:avLst/>
          </a:prstGeom>
        </p:spPr>
      </p:pic>
      <p:pic>
        <p:nvPicPr>
          <p:cNvPr id="15" name="Picture 14"/>
          <p:cNvPicPr>
            <a:picLocks noChangeAspect="1"/>
          </p:cNvPicPr>
          <p:nvPr/>
        </p:nvPicPr>
        <p:blipFill rotWithShape="1">
          <a:blip r:embed="rId8" cstate="screen">
            <a:extLst>
              <a:ext uri="{28A0092B-C50C-407E-A947-70E740481C1C}">
                <a14:useLocalDpi xmlns:a14="http://schemas.microsoft.com/office/drawing/2010/main"/>
              </a:ext>
            </a:extLst>
          </a:blip>
          <a:srcRect b="43067"/>
          <a:stretch/>
        </p:blipFill>
        <p:spPr>
          <a:xfrm>
            <a:off x="7153692" y="5696063"/>
            <a:ext cx="1193875" cy="5840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nodeType="afterEffect">
                                  <p:stCondLst>
                                    <p:cond delay="0"/>
                                  </p:stCondLst>
                                  <p:childTnLst>
                                    <p:set>
                                      <p:cBhvr>
                                        <p:cTn id="20" dur="1" fill="hold">
                                          <p:stCondLst>
                                            <p:cond delay="0"/>
                                          </p:stCondLst>
                                        </p:cTn>
                                        <p:tgtEl>
                                          <p:spTgt spid="27653"/>
                                        </p:tgtEl>
                                        <p:attrNameLst>
                                          <p:attrName>style.visibility</p:attrName>
                                        </p:attrNameLst>
                                      </p:cBhvr>
                                      <p:to>
                                        <p:strVal val="visible"/>
                                      </p:to>
                                    </p:set>
                                    <p:animEffect transition="in" filter="fade">
                                      <p:cBhvr>
                                        <p:cTn id="21" dur="500"/>
                                        <p:tgtEl>
                                          <p:spTgt spid="27653"/>
                                        </p:tgtEl>
                                      </p:cBhvr>
                                    </p:animEffect>
                                  </p:childTnLst>
                                </p:cTn>
                              </p:par>
                              <p:par>
                                <p:cTn id="22" presetID="10" presetClass="entr" presetSubtype="0" fill="hold" nodeType="withEffect">
                                  <p:stCondLst>
                                    <p:cond delay="0"/>
                                  </p:stCondLst>
                                  <p:childTnLst>
                                    <p:set>
                                      <p:cBhvr>
                                        <p:cTn id="23" dur="1" fill="hold">
                                          <p:stCondLst>
                                            <p:cond delay="0"/>
                                          </p:stCondLst>
                                        </p:cTn>
                                        <p:tgtEl>
                                          <p:spTgt spid="27654"/>
                                        </p:tgtEl>
                                        <p:attrNameLst>
                                          <p:attrName>style.visibility</p:attrName>
                                        </p:attrNameLst>
                                      </p:cBhvr>
                                      <p:to>
                                        <p:strVal val="visible"/>
                                      </p:to>
                                    </p:set>
                                    <p:animEffect transition="in" filter="fade">
                                      <p:cBhvr>
                                        <p:cTn id="24" dur="500"/>
                                        <p:tgtEl>
                                          <p:spTgt spid="2765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par>
                          <p:cTn id="48" fill="hold">
                            <p:stCondLst>
                              <p:cond delay="500"/>
                            </p:stCondLst>
                            <p:childTnLst>
                              <p:par>
                                <p:cTn id="49" presetID="26" presetClass="emph" presetSubtype="0" fill="hold" nodeType="afterEffect">
                                  <p:stCondLst>
                                    <p:cond delay="75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par>
                          <p:cTn id="52" fill="hold">
                            <p:stCondLst>
                              <p:cond delay="1750"/>
                            </p:stCondLst>
                            <p:childTnLst>
                              <p:par>
                                <p:cTn id="53" presetID="26" presetClass="emph" presetSubtype="0" fill="hold" nodeType="after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cTn>
                              </p:par>
                            </p:childTnLst>
                          </p:cTn>
                        </p:par>
                        <p:par>
                          <p:cTn id="56" fill="hold">
                            <p:stCondLst>
                              <p:cond delay="2250"/>
                            </p:stCondLst>
                            <p:childTnLst>
                              <p:par>
                                <p:cTn id="57" presetID="26" presetClass="emph" presetSubtype="0" fill="hold" nodeType="after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dirty="0"/>
              <a:t>Song Bird Relaxation</a:t>
            </a:r>
            <a:endParaRPr lang="en-GB" altLang="en-US" dirty="0" smtClean="0"/>
          </a:p>
        </p:txBody>
      </p:sp>
      <p:sp>
        <p:nvSpPr>
          <p:cNvPr id="28675" name="TextBox 4"/>
          <p:cNvSpPr txBox="1">
            <a:spLocks noChangeArrowheads="1"/>
          </p:cNvSpPr>
          <p:nvPr/>
        </p:nvSpPr>
        <p:spPr bwMode="auto">
          <a:xfrm>
            <a:off x="755650" y="1473200"/>
            <a:ext cx="76327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solidFill>
                  <a:schemeClr val="tx1"/>
                </a:solidFill>
              </a:rPr>
              <a:t>You are in the loveliest jungle you have ever seen. You can hear the happy sound of birds tweeting. Sunlight comes through the trees. You feel peaceful and relaxed. You enjoy looking at the different sorts of green leaves. You come to a clearing in the jungle and there is a pool. The pool has giant lily pads on it. You step from one lily pad to another. They take your weight easily and move softly as you tread on them. The lily pads lead you to the largest flower you have ever seen. It is a giant lotus flower and it is as wide as a bed. It has soft, </a:t>
            </a:r>
            <a:r>
              <a:rPr lang="en-GB" altLang="en-US" dirty="0" err="1">
                <a:solidFill>
                  <a:schemeClr val="tx1"/>
                </a:solidFill>
              </a:rPr>
              <a:t>pinky</a:t>
            </a:r>
            <a:r>
              <a:rPr lang="en-GB" altLang="en-US" dirty="0">
                <a:solidFill>
                  <a:schemeClr val="tx1"/>
                </a:solidFill>
              </a:rPr>
              <a:t>-purple petals. You climb on to the giant flower. Each petal is as soft as silk. Snuggle down into the silky petals and take a nap. As you lie there, the flower very gently rocks you. You feel so happy.</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5783" y="4635499"/>
            <a:ext cx="2630620" cy="2001639"/>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3680" y="4475554"/>
            <a:ext cx="1963023" cy="2296127"/>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r="2913" b="27032"/>
          <a:stretch/>
        </p:blipFill>
        <p:spPr>
          <a:xfrm flipH="1">
            <a:off x="-12700" y="4622799"/>
            <a:ext cx="2540000" cy="2235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dirty="0" smtClean="0"/>
              <a:t>Song </a:t>
            </a:r>
            <a:r>
              <a:rPr lang="en-GB" altLang="en-US" dirty="0"/>
              <a:t>Bird Relaxation</a:t>
            </a:r>
            <a:endParaRPr lang="en-GB" altLang="en-US" dirty="0" smtClean="0"/>
          </a:p>
        </p:txBody>
      </p:sp>
      <p:sp>
        <p:nvSpPr>
          <p:cNvPr id="5" name="TextBox 4"/>
          <p:cNvSpPr txBox="1">
            <a:spLocks noChangeArrowheads="1"/>
          </p:cNvSpPr>
          <p:nvPr/>
        </p:nvSpPr>
        <p:spPr bwMode="auto">
          <a:xfrm>
            <a:off x="755650" y="1473200"/>
            <a:ext cx="76327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solidFill>
                  <a:schemeClr val="tx1"/>
                </a:solidFill>
              </a:rPr>
              <a:t>You are in the loveliest jungle you have ever seen. You can hear the happy sound of birds tweeting. Sunlight comes through the trees. You feel peaceful and relaxed. You enjoy looking at the different sorts of green leaves. You come to a clearing in the jungle and there is a pool. The pool has giant lily pads on it. You step from one lily pad to another. They take your weight easily and move softly as you tread on them. The lily pads lead you to the largest flower you have ever seen. It is a giant lotus flower and it is as wide as a bed. It has soft, </a:t>
            </a:r>
            <a:r>
              <a:rPr lang="en-GB" altLang="en-US" dirty="0" err="1">
                <a:solidFill>
                  <a:schemeClr val="tx1"/>
                </a:solidFill>
              </a:rPr>
              <a:t>pinky</a:t>
            </a:r>
            <a:r>
              <a:rPr lang="en-GB" altLang="en-US" dirty="0">
                <a:solidFill>
                  <a:schemeClr val="tx1"/>
                </a:solidFill>
              </a:rPr>
              <a:t>-purple petals. You climb on to the giant flower. Each petal is as soft as silk. Snuggle down into the silky petals and take a nap. As you lie there, the flower very gently rocks you. You feel so happy.</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39584"/>
          <a:stretch/>
        </p:blipFill>
        <p:spPr>
          <a:xfrm rot="14400000">
            <a:off x="1182363" y="4734289"/>
            <a:ext cx="1478597" cy="1457842"/>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r="39584"/>
          <a:stretch/>
        </p:blipFill>
        <p:spPr>
          <a:xfrm rot="17925041">
            <a:off x="3683640" y="4449004"/>
            <a:ext cx="1776717" cy="1751778"/>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r="39584"/>
          <a:stretch/>
        </p:blipFill>
        <p:spPr>
          <a:xfrm rot="15916836">
            <a:off x="6659838" y="4507930"/>
            <a:ext cx="1657186" cy="16339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1000" tmFilter="0, 0; .2, .5; .8, .5; 1, 0"/>
                                        <p:tgtEl>
                                          <p:spTgt spid="3"/>
                                        </p:tgtEl>
                                      </p:cBhvr>
                                    </p:animEffect>
                                    <p:animScale>
                                      <p:cBhvr>
                                        <p:cTn id="29" dur="500" autoRev="1" fill="hold"/>
                                        <p:tgtEl>
                                          <p:spTgt spid="3"/>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1000" tmFilter="0, 0; .2, .5; .8, .5; 1, 0"/>
                                        <p:tgtEl>
                                          <p:spTgt spid="10"/>
                                        </p:tgtEl>
                                      </p:cBhvr>
                                    </p:animEffect>
                                    <p:animScale>
                                      <p:cBhvr>
                                        <p:cTn id="34" dur="5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1000" tmFilter="0, 0; .2, .5; .8, .5; 1, 0"/>
                                        <p:tgtEl>
                                          <p:spTgt spid="11"/>
                                        </p:tgtEl>
                                      </p:cBhvr>
                                    </p:animEffect>
                                    <p:animScale>
                                      <p:cBhvr>
                                        <p:cTn id="39"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dirty="0" smtClean="0"/>
              <a:t>Song </a:t>
            </a:r>
            <a:r>
              <a:rPr lang="en-GB" altLang="en-US" dirty="0"/>
              <a:t>Bird Relaxation</a:t>
            </a:r>
            <a:endParaRPr lang="en-GB" altLang="en-US" dirty="0" smtClean="0"/>
          </a:p>
        </p:txBody>
      </p:sp>
      <p:sp>
        <p:nvSpPr>
          <p:cNvPr id="5" name="TextBox 4"/>
          <p:cNvSpPr txBox="1">
            <a:spLocks noChangeArrowheads="1"/>
          </p:cNvSpPr>
          <p:nvPr/>
        </p:nvSpPr>
        <p:spPr bwMode="auto">
          <a:xfrm>
            <a:off x="755650" y="1473200"/>
            <a:ext cx="76327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solidFill>
                  <a:schemeClr val="tx1"/>
                </a:solidFill>
              </a:rPr>
              <a:t>You are in the loveliest jungle you have ever seen. You can hear the happy sound of birds tweeting. Sunlight comes through the trees. You feel peaceful and relaxed. You enjoy looking at the different sorts of green leaves. You come to a clearing in the jungle and there is a pool. The pool has giant lily pads on it. You step from one lily pad to another. They take your weight easily and move softly as you tread on them. The lily pads lead you to the largest flower you have ever seen. It is a giant lotus flower and it is as wide as a bed. It has soft, </a:t>
            </a:r>
            <a:r>
              <a:rPr lang="en-GB" altLang="en-US" dirty="0" err="1">
                <a:solidFill>
                  <a:schemeClr val="tx1"/>
                </a:solidFill>
              </a:rPr>
              <a:t>pinky</a:t>
            </a:r>
            <a:r>
              <a:rPr lang="en-GB" altLang="en-US" dirty="0">
                <a:solidFill>
                  <a:schemeClr val="tx1"/>
                </a:solidFill>
              </a:rPr>
              <a:t>-purple petals. You climb on to the giant flower. Each petal is as soft as silk. Snuggle down into the silky petals and take a nap. As you lie there, the flower very gently rocks you. You feel so happy.</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251" y="4797425"/>
            <a:ext cx="4572000" cy="1339537"/>
          </a:xfrm>
          <a:prstGeom prst="rect">
            <a:avLst/>
          </a:prstGeom>
        </p:spPr>
      </p:pic>
    </p:spTree>
    <p:extLst>
      <p:ext uri="{BB962C8B-B14F-4D97-AF65-F5344CB8AC3E}">
        <p14:creationId xmlns:p14="http://schemas.microsoft.com/office/powerpoint/2010/main" val="385779492"/>
      </p:ext>
    </p:extLst>
  </p:cSld>
  <p:clrMapOvr>
    <a:masterClrMapping/>
  </p:clrMapOvr>
  <mc:AlternateContent xmlns:mc="http://schemas.openxmlformats.org/markup-compatibility/2006" xmlns:p14="http://schemas.microsoft.com/office/powerpoint/2010/main">
    <mc:Choice Requires="p14">
      <p:transition spd="slow" p14:dur="4000">
        <p:wipe dir="u"/>
      </p:transition>
    </mc:Choice>
    <mc:Fallback xmlns="">
      <p:transition spd="slow">
        <p:wipe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2292"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GB" altLang="en-US" sz="3600" b="1" dirty="0">
                <a:solidFill>
                  <a:schemeClr val="tx1"/>
                </a:solidFill>
              </a:rPr>
              <a:t>Success Criteria</a:t>
            </a:r>
          </a:p>
        </p:txBody>
      </p:sp>
      <p:sp>
        <p:nvSpPr>
          <p:cNvPr id="12293"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GB" altLang="en-US" sz="3600" b="1" dirty="0">
                <a:solidFill>
                  <a:schemeClr val="tx1"/>
                </a:solidFill>
              </a:rPr>
              <a:t>Aim</a:t>
            </a:r>
          </a:p>
        </p:txBody>
      </p:sp>
      <p:sp>
        <p:nvSpPr>
          <p:cNvPr id="12294" name="Content Placeholder 15"/>
          <p:cNvSpPr>
            <a:spLocks noGrp="1"/>
          </p:cNvSpPr>
          <p:nvPr>
            <p:ph idx="1"/>
          </p:nvPr>
        </p:nvSpPr>
        <p:spPr/>
        <p:txBody>
          <a:bodyPr>
            <a:normAutofit/>
          </a:bodyPr>
          <a:lstStyle/>
          <a:p>
            <a:r>
              <a:rPr lang="en-GB" altLang="en-US" dirty="0">
                <a:latin typeface="Twinkl" pitchFamily="2" charset="0"/>
              </a:rPr>
              <a:t>I can lengthen my spine and stand tall.</a:t>
            </a:r>
          </a:p>
        </p:txBody>
      </p:sp>
      <p:sp>
        <p:nvSpPr>
          <p:cNvPr id="12295" name="Content Placeholder 15"/>
          <p:cNvSpPr txBox="1">
            <a:spLocks/>
          </p:cNvSpPr>
          <p:nvPr/>
        </p:nvSpPr>
        <p:spPr bwMode="auto">
          <a:xfrm>
            <a:off x="628650" y="3467100"/>
            <a:ext cx="7886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r>
              <a:rPr lang="en-GB" altLang="en-US" dirty="0">
                <a:ea typeface="Sassoon Infant Rg" charset="0"/>
                <a:cs typeface="Sassoon Infant Rg" charset="0"/>
              </a:rPr>
              <a:t>I can keep my feet steady on the ground.</a:t>
            </a:r>
          </a:p>
          <a:p>
            <a:pPr eaLnBrk="1" hangingPunct="1"/>
            <a:r>
              <a:rPr lang="en-GB" altLang="en-US" dirty="0">
                <a:ea typeface="Sassoon Infant Rg" charset="0"/>
                <a:cs typeface="Sassoon Infant Rg" charset="0"/>
              </a:rPr>
              <a:t>I can lift my head and soften my shoulders.</a:t>
            </a:r>
          </a:p>
          <a:p>
            <a:pPr eaLnBrk="1" hangingPunct="1"/>
            <a:r>
              <a:rPr lang="en-GB" altLang="en-US" dirty="0">
                <a:ea typeface="Sassoon Infant Rg" charset="0"/>
                <a:cs typeface="Sassoon Infant Rg" charset="0"/>
              </a:rPr>
              <a:t>I can keep my body safe.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5251" y="4797278"/>
            <a:ext cx="4572000" cy="1339537"/>
          </a:xfrm>
          <a:prstGeom prst="rect">
            <a:avLst/>
          </a:prstGeom>
        </p:spPr>
      </p:pic>
      <p:sp>
        <p:nvSpPr>
          <p:cNvPr id="29698" name="Title 1"/>
          <p:cNvSpPr>
            <a:spLocks noGrp="1"/>
          </p:cNvSpPr>
          <p:nvPr>
            <p:ph type="title"/>
          </p:nvPr>
        </p:nvSpPr>
        <p:spPr/>
        <p:txBody>
          <a:bodyPr/>
          <a:lstStyle/>
          <a:p>
            <a:r>
              <a:rPr lang="en-GB" altLang="en-US" dirty="0" smtClean="0"/>
              <a:t>Song </a:t>
            </a:r>
            <a:r>
              <a:rPr lang="en-GB" altLang="en-US" dirty="0"/>
              <a:t>Bird Relaxation</a:t>
            </a:r>
            <a:endParaRPr lang="en-GB" altLang="en-US" dirty="0" smtClean="0"/>
          </a:p>
        </p:txBody>
      </p:sp>
      <p:sp>
        <p:nvSpPr>
          <p:cNvPr id="5" name="TextBox 4"/>
          <p:cNvSpPr txBox="1">
            <a:spLocks noChangeArrowheads="1"/>
          </p:cNvSpPr>
          <p:nvPr/>
        </p:nvSpPr>
        <p:spPr bwMode="auto">
          <a:xfrm>
            <a:off x="755650" y="1473200"/>
            <a:ext cx="76327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solidFill>
                  <a:schemeClr val="tx1"/>
                </a:solidFill>
              </a:rPr>
              <a:t>A little bird comes down and sits beside you. Notice the bird; its bright colours, feathers and the way that it moves. It starts to sing a song. It sings a special song just for you. The song makes your heart swell and you feel happy from the tips of your toes to the tip of your nose. At the end of its song, the little bird takes a bow and flies off up into the trees again. You decide to walk back along the lily pads. Each lily pad makes a special noise when you stand on it. You find yourself back where you started, standing in the sunlight, in the happy jungle. You take a lovely breath in of the jungle air before it’s time to come home.</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656721">
            <a:off x="5113856" y="4133954"/>
            <a:ext cx="1199960" cy="1326942"/>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l="69675" t="16968" r="16019" b="76295"/>
          <a:stretch/>
        </p:blipFill>
        <p:spPr>
          <a:xfrm>
            <a:off x="6503737" y="4085135"/>
            <a:ext cx="981076" cy="461962"/>
          </a:xfrm>
          <a:prstGeom prst="rect">
            <a:avLst/>
          </a:prstGeom>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l="69675" t="16968" r="16019" b="76295"/>
          <a:stretch/>
        </p:blipFill>
        <p:spPr>
          <a:xfrm>
            <a:off x="6408995" y="4267770"/>
            <a:ext cx="981076" cy="461962"/>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l="69675" t="16968" r="16019" b="76295"/>
          <a:stretch/>
        </p:blipFill>
        <p:spPr>
          <a:xfrm>
            <a:off x="6536155" y="3930354"/>
            <a:ext cx="981076" cy="461962"/>
          </a:xfrm>
          <a:prstGeom prst="rect">
            <a:avLst/>
          </a:prstGeom>
        </p:spPr>
      </p:pic>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l="69675" t="16968" r="16019" b="76295"/>
          <a:stretch/>
        </p:blipFill>
        <p:spPr>
          <a:xfrm>
            <a:off x="6448759" y="4008887"/>
            <a:ext cx="981076" cy="461962"/>
          </a:xfrm>
          <a:prstGeom prst="rect">
            <a:avLst/>
          </a:prstGeom>
        </p:spPr>
      </p:pic>
      <p:pic>
        <p:nvPicPr>
          <p:cNvPr id="14" name="Picture 13"/>
          <p:cNvPicPr>
            <a:picLocks noChangeAspect="1"/>
          </p:cNvPicPr>
          <p:nvPr/>
        </p:nvPicPr>
        <p:blipFill rotWithShape="1">
          <a:blip r:embed="rId5" cstate="screen">
            <a:extLst>
              <a:ext uri="{28A0092B-C50C-407E-A947-70E740481C1C}">
                <a14:useLocalDpi xmlns:a14="http://schemas.microsoft.com/office/drawing/2010/main"/>
              </a:ext>
            </a:extLst>
          </a:blip>
          <a:srcRect l="69675" t="16968" r="16019" b="76295"/>
          <a:stretch/>
        </p:blipFill>
        <p:spPr>
          <a:xfrm>
            <a:off x="6428877" y="3923656"/>
            <a:ext cx="981076" cy="461962"/>
          </a:xfrm>
          <a:prstGeom prst="rect">
            <a:avLst/>
          </a:prstGeom>
        </p:spPr>
      </p:pic>
      <p:pic>
        <p:nvPicPr>
          <p:cNvPr id="16" name="Picture 15"/>
          <p:cNvPicPr>
            <a:picLocks noChangeAspect="1"/>
          </p:cNvPicPr>
          <p:nvPr/>
        </p:nvPicPr>
        <p:blipFill rotWithShape="1">
          <a:blip r:embed="rId5" cstate="screen">
            <a:extLst>
              <a:ext uri="{28A0092B-C50C-407E-A947-70E740481C1C}">
                <a14:useLocalDpi xmlns:a14="http://schemas.microsoft.com/office/drawing/2010/main"/>
              </a:ext>
            </a:extLst>
          </a:blip>
          <a:srcRect l="69675" t="16968" r="16019" b="76295"/>
          <a:stretch/>
        </p:blipFill>
        <p:spPr>
          <a:xfrm>
            <a:off x="6461295" y="3768875"/>
            <a:ext cx="981076" cy="461962"/>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l="33333" r="45833" b="57660"/>
          <a:stretch/>
        </p:blipFill>
        <p:spPr>
          <a:xfrm>
            <a:off x="4758998" y="2792519"/>
            <a:ext cx="1905000" cy="2737632"/>
          </a:xfrm>
          <a:prstGeom prst="rect">
            <a:avLst/>
          </a:prstGeom>
        </p:spPr>
      </p:pic>
      <p:pic>
        <p:nvPicPr>
          <p:cNvPr id="19" name="Picture 18"/>
          <p:cNvPicPr>
            <a:picLocks noChangeAspect="1"/>
          </p:cNvPicPr>
          <p:nvPr/>
        </p:nvPicPr>
        <p:blipFill rotWithShape="1">
          <a:blip r:embed="rId6" cstate="screen">
            <a:extLst>
              <a:ext uri="{28A0092B-C50C-407E-A947-70E740481C1C}">
                <a14:useLocalDpi xmlns:a14="http://schemas.microsoft.com/office/drawing/2010/main"/>
              </a:ext>
            </a:extLst>
          </a:blip>
          <a:srcRect l="33333" r="45833" b="57660"/>
          <a:stretch/>
        </p:blipFill>
        <p:spPr>
          <a:xfrm>
            <a:off x="4739116" y="1990909"/>
            <a:ext cx="1905000" cy="2737632"/>
          </a:xfrm>
          <a:prstGeom prst="rect">
            <a:avLst/>
          </a:prstGeom>
        </p:spPr>
      </p:pic>
      <p:pic>
        <p:nvPicPr>
          <p:cNvPr id="20" name="Picture 19"/>
          <p:cNvPicPr>
            <a:picLocks noChangeAspect="1"/>
          </p:cNvPicPr>
          <p:nvPr/>
        </p:nvPicPr>
        <p:blipFill rotWithShape="1">
          <a:blip r:embed="rId6" cstate="screen">
            <a:extLst>
              <a:ext uri="{28A0092B-C50C-407E-A947-70E740481C1C}">
                <a14:useLocalDpi xmlns:a14="http://schemas.microsoft.com/office/drawing/2010/main"/>
              </a:ext>
            </a:extLst>
          </a:blip>
          <a:srcRect l="33333" r="45833" b="57660"/>
          <a:stretch/>
        </p:blipFill>
        <p:spPr>
          <a:xfrm>
            <a:off x="5047091" y="1008506"/>
            <a:ext cx="1905000" cy="2737632"/>
          </a:xfrm>
          <a:prstGeom prst="rect">
            <a:avLst/>
          </a:prstGeom>
        </p:spPr>
      </p:pic>
      <p:pic>
        <p:nvPicPr>
          <p:cNvPr id="21" name="Picture 20"/>
          <p:cNvPicPr>
            <a:picLocks noChangeAspect="1"/>
          </p:cNvPicPr>
          <p:nvPr/>
        </p:nvPicPr>
        <p:blipFill rotWithShape="1">
          <a:blip r:embed="rId6" cstate="screen">
            <a:extLst>
              <a:ext uri="{28A0092B-C50C-407E-A947-70E740481C1C}">
                <a14:useLocalDpi xmlns:a14="http://schemas.microsoft.com/office/drawing/2010/main"/>
              </a:ext>
            </a:extLst>
          </a:blip>
          <a:srcRect l="33333" r="45833" b="57660"/>
          <a:stretch/>
        </p:blipFill>
        <p:spPr>
          <a:xfrm>
            <a:off x="5579813" y="-341843"/>
            <a:ext cx="1905000" cy="2737632"/>
          </a:xfrm>
          <a:prstGeom prst="rect">
            <a:avLst/>
          </a:prstGeom>
        </p:spPr>
      </p:pic>
      <p:pic>
        <p:nvPicPr>
          <p:cNvPr id="22" name="Picture 21"/>
          <p:cNvPicPr>
            <a:picLocks noChangeAspect="1"/>
          </p:cNvPicPr>
          <p:nvPr/>
        </p:nvPicPr>
        <p:blipFill rotWithShape="1">
          <a:blip r:embed="rId6" cstate="screen">
            <a:extLst>
              <a:ext uri="{28A0092B-C50C-407E-A947-70E740481C1C}">
                <a14:useLocalDpi xmlns:a14="http://schemas.microsoft.com/office/drawing/2010/main"/>
              </a:ext>
            </a:extLst>
          </a:blip>
          <a:srcRect l="33333" r="45833" b="57660"/>
          <a:stretch/>
        </p:blipFill>
        <p:spPr>
          <a:xfrm>
            <a:off x="6403891" y="-1477322"/>
            <a:ext cx="1905000" cy="2737632"/>
          </a:xfrm>
          <a:prstGeom prst="rect">
            <a:avLst/>
          </a:prstGeom>
        </p:spPr>
      </p:pic>
      <p:pic>
        <p:nvPicPr>
          <p:cNvPr id="23" name="Picture 22"/>
          <p:cNvPicPr>
            <a:picLocks noChangeAspect="1"/>
          </p:cNvPicPr>
          <p:nvPr/>
        </p:nvPicPr>
        <p:blipFill rotWithShape="1">
          <a:blip r:embed="rId6" cstate="screen">
            <a:extLst>
              <a:ext uri="{28A0092B-C50C-407E-A947-70E740481C1C}">
                <a14:useLocalDpi xmlns:a14="http://schemas.microsoft.com/office/drawing/2010/main"/>
              </a:ext>
            </a:extLst>
          </a:blip>
          <a:srcRect l="33333" r="45833" b="57660"/>
          <a:stretch/>
        </p:blipFill>
        <p:spPr>
          <a:xfrm>
            <a:off x="7724773" y="-2379853"/>
            <a:ext cx="1905000" cy="2737632"/>
          </a:xfrm>
          <a:prstGeom prst="rect">
            <a:avLst/>
          </a:prstGeom>
        </p:spPr>
      </p:pic>
    </p:spTree>
    <p:extLst>
      <p:ext uri="{BB962C8B-B14F-4D97-AF65-F5344CB8AC3E}">
        <p14:creationId xmlns:p14="http://schemas.microsoft.com/office/powerpoint/2010/main" val="3547380246"/>
      </p:ext>
    </p:extLst>
  </p:cSld>
  <p:clrMapOvr>
    <a:masterClrMapping/>
  </p:clrMapOvr>
  <mc:AlternateContent xmlns:mc="http://schemas.openxmlformats.org/markup-compatibility/2006" xmlns:p14="http://schemas.microsoft.com/office/powerpoint/2010/main">
    <mc:Choice Requires="p14">
      <p:transition p14:dur="10">
        <p:wipe dir="u"/>
      </p:transition>
    </mc:Choice>
    <mc:Fallback xmlns="">
      <p:transition>
        <p:wipe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500"/>
                            </p:stCondLst>
                            <p:childTnLst>
                              <p:par>
                                <p:cTn id="20" presetID="10" presetClass="exit" presetSubtype="0" fill="hold" nodeType="after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1500"/>
                            </p:stCondLst>
                            <p:childTnLst>
                              <p:par>
                                <p:cTn id="28" presetID="10" presetClass="exit" presetSubtype="0" fill="hold" nodeType="after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par>
                          <p:cTn id="31" fill="hold">
                            <p:stCondLst>
                              <p:cond delay="2000"/>
                            </p:stCondLst>
                            <p:childTnLst>
                              <p:par>
                                <p:cTn id="32" presetID="22"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2500"/>
                            </p:stCondLst>
                            <p:childTnLst>
                              <p:par>
                                <p:cTn id="36" presetID="10" presetClass="exit" presetSubtype="0" fill="hold" nodeType="after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3000"/>
                            </p:stCondLst>
                            <p:childTnLst>
                              <p:par>
                                <p:cTn id="40" presetID="22" presetClass="entr" presetSubtype="8"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3500"/>
                            </p:stCondLst>
                            <p:childTnLst>
                              <p:par>
                                <p:cTn id="44" presetID="10" presetClass="exit" presetSubtype="0" fill="hold" nodeType="after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par>
                          <p:cTn id="51" fill="hold">
                            <p:stCondLst>
                              <p:cond delay="4500"/>
                            </p:stCondLst>
                            <p:childTnLst>
                              <p:par>
                                <p:cTn id="52" presetID="10" presetClass="exit" presetSubtype="0" fill="hold" nodeType="after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par>
                          <p:cTn id="55" fill="hold">
                            <p:stCondLst>
                              <p:cond delay="5000"/>
                            </p:stCondLst>
                            <p:childTnLst>
                              <p:par>
                                <p:cTn id="56" presetID="22" presetClass="entr" presetSubtype="8" fill="hold"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500"/>
                                        <p:tgtEl>
                                          <p:spTgt spid="16"/>
                                        </p:tgtEl>
                                      </p:cBhvr>
                                    </p:animEffect>
                                  </p:childTnLst>
                                </p:cTn>
                              </p:par>
                            </p:childTnLst>
                          </p:cTn>
                        </p:par>
                        <p:par>
                          <p:cTn id="59" fill="hold">
                            <p:stCondLst>
                              <p:cond delay="5500"/>
                            </p:stCondLst>
                            <p:childTnLst>
                              <p:par>
                                <p:cTn id="60" presetID="10" presetClass="exit" presetSubtype="0" fill="hold"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2" presetClass="emph" presetSubtype="0" fill="hold" nodeType="clickEffect">
                                  <p:stCondLst>
                                    <p:cond delay="0"/>
                                  </p:stCondLst>
                                  <p:childTnLst>
                                    <p:animRot by="120000">
                                      <p:cBhvr>
                                        <p:cTn id="66" dur="100" fill="hold">
                                          <p:stCondLst>
                                            <p:cond delay="0"/>
                                          </p:stCondLst>
                                        </p:cTn>
                                        <p:tgtEl>
                                          <p:spTgt spid="6"/>
                                        </p:tgtEl>
                                        <p:attrNameLst>
                                          <p:attrName>r</p:attrName>
                                        </p:attrNameLst>
                                      </p:cBhvr>
                                    </p:animRot>
                                    <p:animRot by="-240000">
                                      <p:cBhvr>
                                        <p:cTn id="67" dur="200" fill="hold">
                                          <p:stCondLst>
                                            <p:cond delay="200"/>
                                          </p:stCondLst>
                                        </p:cTn>
                                        <p:tgtEl>
                                          <p:spTgt spid="6"/>
                                        </p:tgtEl>
                                        <p:attrNameLst>
                                          <p:attrName>r</p:attrName>
                                        </p:attrNameLst>
                                      </p:cBhvr>
                                    </p:animRot>
                                    <p:animRot by="240000">
                                      <p:cBhvr>
                                        <p:cTn id="68" dur="200" fill="hold">
                                          <p:stCondLst>
                                            <p:cond delay="400"/>
                                          </p:stCondLst>
                                        </p:cTn>
                                        <p:tgtEl>
                                          <p:spTgt spid="6"/>
                                        </p:tgtEl>
                                        <p:attrNameLst>
                                          <p:attrName>r</p:attrName>
                                        </p:attrNameLst>
                                      </p:cBhvr>
                                    </p:animRot>
                                    <p:animRot by="-240000">
                                      <p:cBhvr>
                                        <p:cTn id="69" dur="200" fill="hold">
                                          <p:stCondLst>
                                            <p:cond delay="600"/>
                                          </p:stCondLst>
                                        </p:cTn>
                                        <p:tgtEl>
                                          <p:spTgt spid="6"/>
                                        </p:tgtEl>
                                        <p:attrNameLst>
                                          <p:attrName>r</p:attrName>
                                        </p:attrNameLst>
                                      </p:cBhvr>
                                    </p:animRot>
                                    <p:animRot by="120000">
                                      <p:cBhvr>
                                        <p:cTn id="70" dur="200" fill="hold">
                                          <p:stCondLst>
                                            <p:cond delay="800"/>
                                          </p:stCondLst>
                                        </p:cTn>
                                        <p:tgtEl>
                                          <p:spTgt spid="6"/>
                                        </p:tgtEl>
                                        <p:attrNameLst>
                                          <p:attrName>r</p:attrName>
                                        </p:attrNameLst>
                                      </p:cBhvr>
                                    </p:animRot>
                                  </p:childTnLst>
                                </p:cTn>
                              </p:par>
                            </p:childTnLst>
                          </p:cTn>
                        </p:par>
                        <p:par>
                          <p:cTn id="71" fill="hold">
                            <p:stCondLst>
                              <p:cond delay="1000"/>
                            </p:stCondLst>
                            <p:childTnLst>
                              <p:par>
                                <p:cTn id="72" presetID="10" presetClass="exit" presetSubtype="0" fill="hold" nodeType="after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par>
                                <p:cTn id="75" presetID="10"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par>
                          <p:cTn id="78" fill="hold">
                            <p:stCondLst>
                              <p:cond delay="1500"/>
                            </p:stCondLst>
                            <p:childTnLst>
                              <p:par>
                                <p:cTn id="79" presetID="10" presetClass="exit" presetSubtype="0" fill="hold" nodeType="afterEffect">
                                  <p:stCondLst>
                                    <p:cond delay="0"/>
                                  </p:stCondLst>
                                  <p:childTnLst>
                                    <p:animEffect transition="out" filter="fade">
                                      <p:cBhvr>
                                        <p:cTn id="80" dur="500"/>
                                        <p:tgtEl>
                                          <p:spTgt spid="10"/>
                                        </p:tgtEl>
                                      </p:cBhvr>
                                    </p:animEffect>
                                    <p:set>
                                      <p:cBhvr>
                                        <p:cTn id="81" dur="1" fill="hold">
                                          <p:stCondLst>
                                            <p:cond delay="499"/>
                                          </p:stCondLst>
                                        </p:cTn>
                                        <p:tgtEl>
                                          <p:spTgt spid="10"/>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childTnLst>
                          </p:cTn>
                        </p:par>
                        <p:par>
                          <p:cTn id="85" fill="hold">
                            <p:stCondLst>
                              <p:cond delay="2000"/>
                            </p:stCondLst>
                            <p:childTnLst>
                              <p:par>
                                <p:cTn id="86" presetID="10" presetClass="exit" presetSubtype="0" fill="hold" nodeType="afterEffect">
                                  <p:stCondLst>
                                    <p:cond delay="0"/>
                                  </p:stCondLst>
                                  <p:childTnLst>
                                    <p:animEffect transition="out" filter="fade">
                                      <p:cBhvr>
                                        <p:cTn id="87" dur="500"/>
                                        <p:tgtEl>
                                          <p:spTgt spid="19"/>
                                        </p:tgtEl>
                                      </p:cBhvr>
                                    </p:animEffect>
                                    <p:set>
                                      <p:cBhvr>
                                        <p:cTn id="88" dur="1" fill="hold">
                                          <p:stCondLst>
                                            <p:cond delay="499"/>
                                          </p:stCondLst>
                                        </p:cTn>
                                        <p:tgtEl>
                                          <p:spTgt spid="19"/>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par>
                          <p:cTn id="92" fill="hold">
                            <p:stCondLst>
                              <p:cond delay="2500"/>
                            </p:stCondLst>
                            <p:childTnLst>
                              <p:par>
                                <p:cTn id="93" presetID="10" presetClass="exit" presetSubtype="0" fill="hold" nodeType="after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ntr" presetSubtype="0" fill="hold"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500"/>
                                        <p:tgtEl>
                                          <p:spTgt spid="21"/>
                                        </p:tgtEl>
                                      </p:cBhvr>
                                    </p:animEffect>
                                  </p:childTnLst>
                                </p:cTn>
                              </p:par>
                            </p:childTnLst>
                          </p:cTn>
                        </p:par>
                        <p:par>
                          <p:cTn id="99" fill="hold">
                            <p:stCondLst>
                              <p:cond delay="3000"/>
                            </p:stCondLst>
                            <p:childTnLst>
                              <p:par>
                                <p:cTn id="100" presetID="10" presetClass="exit" presetSubtype="0" fill="hold" nodeType="afterEffect">
                                  <p:stCondLst>
                                    <p:cond delay="0"/>
                                  </p:stCondLst>
                                  <p:childTnLst>
                                    <p:animEffect transition="out" filter="fade">
                                      <p:cBhvr>
                                        <p:cTn id="101" dur="500"/>
                                        <p:tgtEl>
                                          <p:spTgt spid="21"/>
                                        </p:tgtEl>
                                      </p:cBhvr>
                                    </p:animEffect>
                                    <p:set>
                                      <p:cBhvr>
                                        <p:cTn id="102" dur="1" fill="hold">
                                          <p:stCondLst>
                                            <p:cond delay="499"/>
                                          </p:stCondLst>
                                        </p:cTn>
                                        <p:tgtEl>
                                          <p:spTgt spid="21"/>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500"/>
                                        <p:tgtEl>
                                          <p:spTgt spid="22"/>
                                        </p:tgtEl>
                                      </p:cBhvr>
                                    </p:animEffect>
                                  </p:childTnLst>
                                </p:cTn>
                              </p:par>
                            </p:childTnLst>
                          </p:cTn>
                        </p:par>
                        <p:par>
                          <p:cTn id="106" fill="hold">
                            <p:stCondLst>
                              <p:cond delay="3500"/>
                            </p:stCondLst>
                            <p:childTnLst>
                              <p:par>
                                <p:cTn id="107" presetID="10" presetClass="exit" presetSubtype="0" fill="hold" nodeType="afterEffect">
                                  <p:stCondLst>
                                    <p:cond delay="0"/>
                                  </p:stCondLst>
                                  <p:childTnLst>
                                    <p:animEffect transition="out" filter="fade">
                                      <p:cBhvr>
                                        <p:cTn id="108" dur="500"/>
                                        <p:tgtEl>
                                          <p:spTgt spid="22"/>
                                        </p:tgtEl>
                                      </p:cBhvr>
                                    </p:animEffect>
                                    <p:set>
                                      <p:cBhvr>
                                        <p:cTn id="109" dur="1" fill="hold">
                                          <p:stCondLst>
                                            <p:cond delay="499"/>
                                          </p:stCondLst>
                                        </p:cTn>
                                        <p:tgtEl>
                                          <p:spTgt spid="22"/>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500"/>
                                        <p:tgtEl>
                                          <p:spTgt spid="23"/>
                                        </p:tgtEl>
                                      </p:cBhvr>
                                    </p:animEffect>
                                  </p:childTnLst>
                                </p:cTn>
                              </p:par>
                            </p:childTnLst>
                          </p:cTn>
                        </p:par>
                        <p:par>
                          <p:cTn id="113" fill="hold">
                            <p:stCondLst>
                              <p:cond delay="4000"/>
                            </p:stCondLst>
                            <p:childTnLst>
                              <p:par>
                                <p:cTn id="114" presetID="10" presetClass="exit" presetSubtype="0" fill="hold" nodeType="afterEffect">
                                  <p:stCondLst>
                                    <p:cond delay="0"/>
                                  </p:stCondLst>
                                  <p:childTnLst>
                                    <p:animEffect transition="out" filter="fade">
                                      <p:cBhvr>
                                        <p:cTn id="115" dur="500"/>
                                        <p:tgtEl>
                                          <p:spTgt spid="23"/>
                                        </p:tgtEl>
                                      </p:cBhvr>
                                    </p:animEffect>
                                    <p:set>
                                      <p:cBhvr>
                                        <p:cTn id="116"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dirty="0" smtClean="0"/>
              <a:t>Song </a:t>
            </a:r>
            <a:r>
              <a:rPr lang="en-GB" altLang="en-US" dirty="0"/>
              <a:t>Bird Relaxation</a:t>
            </a:r>
            <a:endParaRPr lang="en-GB" altLang="en-US" dirty="0" smtClean="0"/>
          </a:p>
        </p:txBody>
      </p:sp>
      <p:sp>
        <p:nvSpPr>
          <p:cNvPr id="5" name="TextBox 4"/>
          <p:cNvSpPr txBox="1">
            <a:spLocks noChangeArrowheads="1"/>
          </p:cNvSpPr>
          <p:nvPr/>
        </p:nvSpPr>
        <p:spPr bwMode="auto">
          <a:xfrm>
            <a:off x="755650" y="1473200"/>
            <a:ext cx="76327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solidFill>
                  <a:schemeClr val="tx1"/>
                </a:solidFill>
              </a:rPr>
              <a:t>A little bird comes down and sits beside you. Notice the bird; its bright colours, feathers and the way that it moves. It starts to sing a song. It sings a special song just for you. The song makes your heart swell and you feel happy from the tips of your toes to the tip of your nose. At the end of its song, the little bird takes a bow and flies off up into the trees again. You decide to walk back along the lily pads. Each lily pad makes a special noise when you stand on it. You find yourself back where you started, standing in the sunlight, in the happy jungle. You take a lovely breath in of the jungle air before it’s time to come home.</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39584"/>
          <a:stretch/>
        </p:blipFill>
        <p:spPr>
          <a:xfrm rot="14400000">
            <a:off x="1182363" y="4734289"/>
            <a:ext cx="1478597" cy="1457842"/>
          </a:xfrm>
          <a:prstGeom prst="rect">
            <a:avLst/>
          </a:prstGeom>
        </p:spPr>
      </p:pic>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r="39584"/>
          <a:stretch/>
        </p:blipFill>
        <p:spPr>
          <a:xfrm rot="17925041">
            <a:off x="3683640" y="4449004"/>
            <a:ext cx="1776717" cy="1751778"/>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r="39584"/>
          <a:stretch/>
        </p:blipFill>
        <p:spPr>
          <a:xfrm rot="15916836">
            <a:off x="6659838" y="4507930"/>
            <a:ext cx="1657186" cy="1633925"/>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4992" y="4124748"/>
            <a:ext cx="2370994" cy="3087168"/>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25389" y="4215645"/>
            <a:ext cx="2831794" cy="2032388"/>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755650" y="4112846"/>
            <a:ext cx="2831794" cy="2032388"/>
          </a:xfrm>
          <a:prstGeom prst="rect">
            <a:avLst/>
          </a:prstGeom>
        </p:spPr>
      </p:pic>
    </p:spTree>
    <p:extLst>
      <p:ext uri="{BB962C8B-B14F-4D97-AF65-F5344CB8AC3E}">
        <p14:creationId xmlns:p14="http://schemas.microsoft.com/office/powerpoint/2010/main" val="4131657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1000" tmFilter="0, 0; .2, .5; .8, .5; 1, 0"/>
                                        <p:tgtEl>
                                          <p:spTgt spid="11"/>
                                        </p:tgtEl>
                                      </p:cBhvr>
                                    </p:animEffect>
                                    <p:animScale>
                                      <p:cBhvr>
                                        <p:cTn id="29" dur="500" autoRev="1" fill="hold"/>
                                        <p:tgtEl>
                                          <p:spTgt spid="11"/>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1000" tmFilter="0, 0; .2, .5; .8, .5; 1, 0"/>
                                        <p:tgtEl>
                                          <p:spTgt spid="10"/>
                                        </p:tgtEl>
                                      </p:cBhvr>
                                    </p:animEffect>
                                    <p:animScale>
                                      <p:cBhvr>
                                        <p:cTn id="34" dur="5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1000" tmFilter="0, 0; .2, .5; .8, .5; 1, 0"/>
                                        <p:tgtEl>
                                          <p:spTgt spid="3"/>
                                        </p:tgtEl>
                                      </p:cBhvr>
                                    </p:animEffect>
                                    <p:animScale>
                                      <p:cBhvr>
                                        <p:cTn id="39" dur="500" autoRev="1" fill="hold"/>
                                        <p:tgtEl>
                                          <p:spTgt spid="3"/>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nodeType="clickEffect">
                                  <p:stCondLst>
                                    <p:cond delay="0"/>
                                  </p:stCondLst>
                                  <p:childTnLst>
                                    <p:animEffect transition="out" filter="fade">
                                      <p:cBhvr>
                                        <p:cTn id="43" dur="1000"/>
                                        <p:tgtEl>
                                          <p:spTgt spid="11"/>
                                        </p:tgtEl>
                                      </p:cBhvr>
                                    </p:animEffect>
                                    <p:anim calcmode="lin" valueType="num">
                                      <p:cBhvr>
                                        <p:cTn id="44" dur="1000"/>
                                        <p:tgtEl>
                                          <p:spTgt spid="11"/>
                                        </p:tgtEl>
                                        <p:attrNameLst>
                                          <p:attrName>ppt_x</p:attrName>
                                        </p:attrNameLst>
                                      </p:cBhvr>
                                      <p:tavLst>
                                        <p:tav tm="0">
                                          <p:val>
                                            <p:strVal val="ppt_x"/>
                                          </p:val>
                                        </p:tav>
                                        <p:tav tm="100000">
                                          <p:val>
                                            <p:strVal val="ppt_x"/>
                                          </p:val>
                                        </p:tav>
                                      </p:tavLst>
                                    </p:anim>
                                    <p:anim calcmode="lin" valueType="num">
                                      <p:cBhvr>
                                        <p:cTn id="45" dur="1000"/>
                                        <p:tgtEl>
                                          <p:spTgt spid="11"/>
                                        </p:tgtEl>
                                        <p:attrNameLst>
                                          <p:attrName>ppt_y</p:attrName>
                                        </p:attrNameLst>
                                      </p:cBhvr>
                                      <p:tavLst>
                                        <p:tav tm="0">
                                          <p:val>
                                            <p:strVal val="ppt_y"/>
                                          </p:val>
                                        </p:tav>
                                        <p:tav tm="100000">
                                          <p:val>
                                            <p:strVal val="ppt_y+.1"/>
                                          </p:val>
                                        </p:tav>
                                      </p:tavLst>
                                    </p:anim>
                                    <p:set>
                                      <p:cBhvr>
                                        <p:cTn id="46" dur="1" fill="hold">
                                          <p:stCondLst>
                                            <p:cond delay="999"/>
                                          </p:stCondLst>
                                        </p:cTn>
                                        <p:tgtEl>
                                          <p:spTgt spid="1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10"/>
                                        </p:tgtEl>
                                      </p:cBhvr>
                                    </p:animEffect>
                                    <p:anim calcmode="lin" valueType="num">
                                      <p:cBhvr>
                                        <p:cTn id="49" dur="1000"/>
                                        <p:tgtEl>
                                          <p:spTgt spid="10"/>
                                        </p:tgtEl>
                                        <p:attrNameLst>
                                          <p:attrName>ppt_x</p:attrName>
                                        </p:attrNameLst>
                                      </p:cBhvr>
                                      <p:tavLst>
                                        <p:tav tm="0">
                                          <p:val>
                                            <p:strVal val="ppt_x"/>
                                          </p:val>
                                        </p:tav>
                                        <p:tav tm="100000">
                                          <p:val>
                                            <p:strVal val="ppt_x"/>
                                          </p:val>
                                        </p:tav>
                                      </p:tavLst>
                                    </p:anim>
                                    <p:anim calcmode="lin" valueType="num">
                                      <p:cBhvr>
                                        <p:cTn id="50" dur="1000"/>
                                        <p:tgtEl>
                                          <p:spTgt spid="10"/>
                                        </p:tgtEl>
                                        <p:attrNameLst>
                                          <p:attrName>ppt_y</p:attrName>
                                        </p:attrNameLst>
                                      </p:cBhvr>
                                      <p:tavLst>
                                        <p:tav tm="0">
                                          <p:val>
                                            <p:strVal val="ppt_y"/>
                                          </p:val>
                                        </p:tav>
                                        <p:tav tm="100000">
                                          <p:val>
                                            <p:strVal val="ppt_y+.1"/>
                                          </p:val>
                                        </p:tav>
                                      </p:tavLst>
                                    </p:anim>
                                    <p:set>
                                      <p:cBhvr>
                                        <p:cTn id="51" dur="1" fill="hold">
                                          <p:stCondLst>
                                            <p:cond delay="999"/>
                                          </p:stCondLst>
                                        </p:cTn>
                                        <p:tgtEl>
                                          <p:spTgt spid="10"/>
                                        </p:tgtEl>
                                        <p:attrNameLst>
                                          <p:attrName>style.visibility</p:attrName>
                                        </p:attrNameLst>
                                      </p:cBhvr>
                                      <p:to>
                                        <p:strVal val="hidden"/>
                                      </p:to>
                                    </p:set>
                                  </p:childTnLst>
                                </p:cTn>
                              </p:par>
                              <p:par>
                                <p:cTn id="52" presetID="42" presetClass="exit" presetSubtype="0" fill="hold" nodeType="withEffect">
                                  <p:stCondLst>
                                    <p:cond delay="0"/>
                                  </p:stCondLst>
                                  <p:childTnLst>
                                    <p:animEffect transition="out" filter="fade">
                                      <p:cBhvr>
                                        <p:cTn id="53" dur="1000"/>
                                        <p:tgtEl>
                                          <p:spTgt spid="3"/>
                                        </p:tgtEl>
                                      </p:cBhvr>
                                    </p:animEffect>
                                    <p:anim calcmode="lin" valueType="num">
                                      <p:cBhvr>
                                        <p:cTn id="54" dur="1000"/>
                                        <p:tgtEl>
                                          <p:spTgt spid="3"/>
                                        </p:tgtEl>
                                        <p:attrNameLst>
                                          <p:attrName>ppt_x</p:attrName>
                                        </p:attrNameLst>
                                      </p:cBhvr>
                                      <p:tavLst>
                                        <p:tav tm="0">
                                          <p:val>
                                            <p:strVal val="ppt_x"/>
                                          </p:val>
                                        </p:tav>
                                        <p:tav tm="100000">
                                          <p:val>
                                            <p:strVal val="ppt_x"/>
                                          </p:val>
                                        </p:tav>
                                      </p:tavLst>
                                    </p:anim>
                                    <p:anim calcmode="lin" valueType="num">
                                      <p:cBhvr>
                                        <p:cTn id="55" dur="1000"/>
                                        <p:tgtEl>
                                          <p:spTgt spid="3"/>
                                        </p:tgtEl>
                                        <p:attrNameLst>
                                          <p:attrName>ppt_y</p:attrName>
                                        </p:attrNameLst>
                                      </p:cBhvr>
                                      <p:tavLst>
                                        <p:tav tm="0">
                                          <p:val>
                                            <p:strVal val="ppt_y"/>
                                          </p:val>
                                        </p:tav>
                                        <p:tav tm="100000">
                                          <p:val>
                                            <p:strVal val="ppt_y+.1"/>
                                          </p:val>
                                        </p:tav>
                                      </p:tavLst>
                                    </p:anim>
                                    <p:set>
                                      <p:cBhvr>
                                        <p:cTn id="56" dur="1" fill="hold">
                                          <p:stCondLst>
                                            <p:cond delay="999"/>
                                          </p:stCondLst>
                                        </p:cTn>
                                        <p:tgtEl>
                                          <p:spTgt spid="3"/>
                                        </p:tgtEl>
                                        <p:attrNameLst>
                                          <p:attrName>style.visibility</p:attrName>
                                        </p:attrNameLst>
                                      </p:cBhvr>
                                      <p:to>
                                        <p:strVal val="hidden"/>
                                      </p:to>
                                    </p:set>
                                  </p:childTnLst>
                                </p:cTn>
                              </p:par>
                            </p:childTnLst>
                          </p:cTn>
                        </p:par>
                        <p:par>
                          <p:cTn id="57" fill="hold">
                            <p:stCondLst>
                              <p:cond delay="1000"/>
                            </p:stCondLst>
                            <p:childTnLst>
                              <p:par>
                                <p:cTn id="58" presetID="10" presetClass="entr" presetSubtype="0" fill="hold"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fade">
                                      <p:cBhvr>
                                        <p:cTn id="64" dur="500"/>
                                        <p:tgtEl>
                                          <p:spTgt spid="8"/>
                                        </p:tgtEl>
                                      </p:cBhvr>
                                    </p:animEffect>
                                  </p:childTnLst>
                                </p:cTn>
                              </p:par>
                              <p:par>
                                <p:cTn id="65" presetID="10"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GB" altLang="en-US" dirty="0" smtClean="0"/>
              <a:t>Lotus </a:t>
            </a:r>
            <a:r>
              <a:rPr lang="en-GB" altLang="en-US" dirty="0"/>
              <a:t>Meditation</a:t>
            </a:r>
            <a:endParaRPr lang="en-GB" altLang="en-US" dirty="0" smtClean="0"/>
          </a:p>
        </p:txBody>
      </p:sp>
      <p:sp>
        <p:nvSpPr>
          <p:cNvPr id="3" name="TextBox 2"/>
          <p:cNvSpPr txBox="1">
            <a:spLocks noChangeArrowheads="1"/>
          </p:cNvSpPr>
          <p:nvPr/>
        </p:nvSpPr>
        <p:spPr bwMode="auto">
          <a:xfrm>
            <a:off x="755650" y="1473200"/>
            <a:ext cx="7632700"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Meditation is the trickiest part of yoga. </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Shortly, we are going to learn how to sit quietly for a whole minute. </a:t>
            </a:r>
          </a:p>
          <a:p>
            <a:pPr algn="ctr" eaLnBrk="1" hangingPunct="1">
              <a:lnSpc>
                <a:spcPct val="100000"/>
              </a:lnSpc>
              <a:spcBef>
                <a:spcPct val="0"/>
              </a:spcBef>
              <a:buFontTx/>
              <a:buNone/>
            </a:pPr>
            <a:endParaRPr lang="en-GB" altLang="en-US" dirty="0">
              <a:solidFill>
                <a:schemeClr val="tx1"/>
              </a:solidFill>
            </a:endParaRPr>
          </a:p>
          <a:p>
            <a:pPr algn="ctr" eaLnBrk="1" hangingPunct="1">
              <a:lnSpc>
                <a:spcPct val="100000"/>
              </a:lnSpc>
              <a:spcBef>
                <a:spcPct val="0"/>
              </a:spcBef>
              <a:buFontTx/>
              <a:buNone/>
            </a:pPr>
            <a:r>
              <a:rPr lang="en-GB" altLang="en-US" dirty="0">
                <a:solidFill>
                  <a:schemeClr val="tx1"/>
                </a:solidFill>
              </a:rPr>
              <a:t>This will help you make your mind strong.</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8682" y="3116153"/>
            <a:ext cx="2746635" cy="360849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9938" y="4101307"/>
            <a:ext cx="3594100" cy="466725"/>
          </a:xfrm>
          <a:prstGeom prst="roundRect">
            <a:avLst/>
          </a:prstGeom>
          <a:solidFill>
            <a:srgbClr val="DCE9B9"/>
          </a:solidFill>
          <a:ln w="28575">
            <a:solidFill>
              <a:srgbClr val="87BD31"/>
            </a:solidFill>
          </a:ln>
        </p:spPr>
        <p:txBody>
          <a:bodyPr lIns="72000" tIns="72000" rIns="72000" bIns="72000">
            <a:spAutoFit/>
          </a:bodyPr>
          <a:lstStyle/>
          <a:p>
            <a:pPr eaLnBrk="1" fontAlgn="auto" hangingPunct="1">
              <a:spcBef>
                <a:spcPts val="0"/>
              </a:spcBef>
              <a:spcAft>
                <a:spcPts val="0"/>
              </a:spcAft>
              <a:defRPr/>
            </a:pPr>
            <a:r>
              <a:rPr lang="en-GB" dirty="0">
                <a:latin typeface="+mn-lt"/>
              </a:rPr>
              <a:t>Stay focused and relaxed.</a:t>
            </a:r>
          </a:p>
        </p:txBody>
      </p:sp>
      <p:sp>
        <p:nvSpPr>
          <p:cNvPr id="13" name="TextBox 12"/>
          <p:cNvSpPr txBox="1"/>
          <p:nvPr/>
        </p:nvSpPr>
        <p:spPr>
          <a:xfrm>
            <a:off x="755650" y="3025775"/>
            <a:ext cx="3594100" cy="773809"/>
          </a:xfrm>
          <a:prstGeom prst="roundRect">
            <a:avLst/>
          </a:prstGeom>
          <a:solidFill>
            <a:srgbClr val="AFDEF9"/>
          </a:solidFill>
          <a:ln w="28575">
            <a:solidFill>
              <a:srgbClr val="00A7E6"/>
            </a:solidFill>
          </a:ln>
        </p:spPr>
        <p:txBody>
          <a:bodyPr lIns="72000" tIns="72000" rIns="72000" bIns="72000">
            <a:spAutoFit/>
          </a:bodyPr>
          <a:lstStyle/>
          <a:p>
            <a:pPr eaLnBrk="1" fontAlgn="auto" hangingPunct="1">
              <a:spcBef>
                <a:spcPts val="0"/>
              </a:spcBef>
              <a:spcAft>
                <a:spcPts val="0"/>
              </a:spcAft>
              <a:defRPr/>
            </a:pPr>
            <a:r>
              <a:rPr lang="en-GB" dirty="0">
                <a:latin typeface="+mn-lt"/>
              </a:rPr>
              <a:t>Keep your gaze on the lotus </a:t>
            </a:r>
            <a:r>
              <a:rPr lang="en-GB" dirty="0" smtClean="0">
                <a:latin typeface="+mn-lt"/>
              </a:rPr>
              <a:t/>
            </a:r>
            <a:br>
              <a:rPr lang="en-GB" dirty="0" smtClean="0">
                <a:latin typeface="+mn-lt"/>
              </a:rPr>
            </a:br>
            <a:r>
              <a:rPr lang="en-GB" dirty="0" smtClean="0">
                <a:latin typeface="+mn-lt"/>
              </a:rPr>
              <a:t>or </a:t>
            </a:r>
            <a:r>
              <a:rPr lang="en-GB" dirty="0">
                <a:latin typeface="+mn-lt"/>
              </a:rPr>
              <a:t>close your eyes.</a:t>
            </a:r>
          </a:p>
        </p:txBody>
      </p:sp>
      <p:sp>
        <p:nvSpPr>
          <p:cNvPr id="12" name="TextBox 11"/>
          <p:cNvSpPr txBox="1"/>
          <p:nvPr/>
        </p:nvSpPr>
        <p:spPr>
          <a:xfrm>
            <a:off x="755650" y="2389188"/>
            <a:ext cx="3597275" cy="468312"/>
          </a:xfrm>
          <a:prstGeom prst="roundRect">
            <a:avLst/>
          </a:prstGeom>
          <a:solidFill>
            <a:srgbClr val="DCE9B9"/>
          </a:solidFill>
          <a:ln w="28575">
            <a:solidFill>
              <a:srgbClr val="87BD31"/>
            </a:solidFill>
          </a:ln>
        </p:spPr>
        <p:txBody>
          <a:bodyPr lIns="72000" tIns="72000" rIns="72000" bIns="72000">
            <a:spAutoFit/>
          </a:bodyPr>
          <a:lstStyle/>
          <a:p>
            <a:pPr eaLnBrk="1" fontAlgn="auto" hangingPunct="1">
              <a:spcBef>
                <a:spcPts val="0"/>
              </a:spcBef>
              <a:spcAft>
                <a:spcPts val="0"/>
              </a:spcAft>
              <a:defRPr/>
            </a:pPr>
            <a:r>
              <a:rPr lang="en-GB" dirty="0">
                <a:latin typeface="+mn-lt"/>
              </a:rPr>
              <a:t>Keep breathing evenly.</a:t>
            </a:r>
          </a:p>
        </p:txBody>
      </p:sp>
      <p:sp>
        <p:nvSpPr>
          <p:cNvPr id="6" name="TextBox 5"/>
          <p:cNvSpPr txBox="1"/>
          <p:nvPr/>
        </p:nvSpPr>
        <p:spPr>
          <a:xfrm>
            <a:off x="762000" y="1446213"/>
            <a:ext cx="3594100" cy="773112"/>
          </a:xfrm>
          <a:prstGeom prst="roundRect">
            <a:avLst/>
          </a:prstGeom>
          <a:solidFill>
            <a:srgbClr val="AFDEF9"/>
          </a:solidFill>
          <a:ln w="28575">
            <a:solidFill>
              <a:srgbClr val="00A7E6"/>
            </a:solidFill>
          </a:ln>
        </p:spPr>
        <p:txBody>
          <a:bodyPr lIns="72000" tIns="72000" rIns="72000" bIns="72000">
            <a:spAutoFit/>
          </a:bodyPr>
          <a:lstStyle/>
          <a:p>
            <a:pPr eaLnBrk="1" fontAlgn="auto" hangingPunct="1">
              <a:spcBef>
                <a:spcPts val="0"/>
              </a:spcBef>
              <a:spcAft>
                <a:spcPts val="0"/>
              </a:spcAft>
              <a:defRPr/>
            </a:pPr>
            <a:r>
              <a:rPr lang="en-GB" dirty="0">
                <a:latin typeface="+mn-lt"/>
              </a:rPr>
              <a:t>Look at the centre of the lotus and stay focused.</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3585105" y="1357279"/>
            <a:ext cx="5046309" cy="4817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a:spLocks noChangeArrowheads="1"/>
          </p:cNvSpPr>
          <p:nvPr/>
        </p:nvSpPr>
        <p:spPr bwMode="auto">
          <a:xfrm>
            <a:off x="7100888" y="5838825"/>
            <a:ext cx="1476375" cy="469900"/>
          </a:xfrm>
          <a:prstGeom prst="roundRect">
            <a:avLst>
              <a:gd name="adj" fmla="val 12208"/>
            </a:avLst>
          </a:prstGeom>
          <a:solidFill>
            <a:srgbClr val="D0EEF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50000"/>
              </a:lnSpc>
              <a:spcBef>
                <a:spcPct val="0"/>
              </a:spcBef>
              <a:buFontTx/>
              <a:buNone/>
            </a:pPr>
            <a:r>
              <a:rPr lang="en-GB" altLang="en-US" sz="1600" b="1" dirty="0">
                <a:solidFill>
                  <a:schemeClr val="tx1"/>
                </a:solidFill>
              </a:rPr>
              <a:t>Start Timer</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938" y="4914900"/>
            <a:ext cx="798512"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5" name="Title 1"/>
          <p:cNvSpPr>
            <a:spLocks noGrp="1"/>
          </p:cNvSpPr>
          <p:nvPr>
            <p:ph type="title"/>
          </p:nvPr>
        </p:nvSpPr>
        <p:spPr/>
        <p:txBody>
          <a:bodyPr/>
          <a:lstStyle/>
          <a:p>
            <a:r>
              <a:rPr lang="en-GB" altLang="en-US" dirty="0" smtClean="0"/>
              <a:t>Lotus </a:t>
            </a:r>
            <a:r>
              <a:rPr lang="en-GB" altLang="en-US" dirty="0"/>
              <a:t>Meditation</a:t>
            </a:r>
            <a:endParaRPr lang="en-GB" altLang="en-US" dirty="0" smtClean="0"/>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5350" y="5718175"/>
            <a:ext cx="57626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5350" y="5487988"/>
            <a:ext cx="57626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5350" y="5038725"/>
            <a:ext cx="5762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755650" y="1473201"/>
            <a:ext cx="7632700" cy="44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a:solidFill>
                  <a:schemeClr val="tx1"/>
                </a:solidFill>
              </a:rPr>
              <a:t>Things to know before we do meditation: </a:t>
            </a:r>
          </a:p>
        </p:txBody>
      </p:sp>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28044" y="1315768"/>
            <a:ext cx="1533503" cy="3110305"/>
          </a:xfrm>
          <a:prstGeom prst="rect">
            <a:avLst/>
          </a:prstGeom>
          <a:ln w="3175">
            <a:solidFill>
              <a:srgbClr val="242423"/>
            </a:solidFill>
          </a:ln>
        </p:spPr>
      </p:pic>
      <p:sp>
        <p:nvSpPr>
          <p:cNvPr id="20" name="Rectangle 19"/>
          <p:cNvSpPr/>
          <p:nvPr/>
        </p:nvSpPr>
        <p:spPr>
          <a:xfrm>
            <a:off x="-1239369" y="2438873"/>
            <a:ext cx="432048" cy="432048"/>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1239369" y="3142929"/>
            <a:ext cx="432048" cy="432048"/>
          </a:xfrm>
          <a:prstGeom prst="rect">
            <a:avLst/>
          </a:prstGeom>
          <a:solidFill>
            <a:srgbClr val="87B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1236326" y="3716338"/>
            <a:ext cx="432048" cy="43204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669365" y="2438116"/>
            <a:ext cx="432048" cy="432048"/>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69365" y="3142929"/>
            <a:ext cx="432048" cy="432048"/>
          </a:xfrm>
          <a:prstGeom prst="rect">
            <a:avLst/>
          </a:prstGeom>
          <a:solidFill>
            <a:srgbClr val="DCE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84212" y="3716338"/>
            <a:ext cx="432048" cy="432048"/>
          </a:xfrm>
          <a:prstGeom prst="rect">
            <a:avLst/>
          </a:prstGeom>
          <a:solidFill>
            <a:srgbClr val="FFF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2443158" y="4731647"/>
            <a:ext cx="432048" cy="432048"/>
          </a:xfrm>
          <a:prstGeom prst="rect">
            <a:avLst/>
          </a:prstGeom>
          <a:solidFill>
            <a:srgbClr val="31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2937564" y="4731647"/>
            <a:ext cx="432048" cy="432048"/>
          </a:xfrm>
          <a:prstGeom prst="rect">
            <a:avLst/>
          </a:prstGeom>
          <a:solidFill>
            <a:srgbClr val="296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937564" y="5219256"/>
            <a:ext cx="432048" cy="432048"/>
          </a:xfrm>
          <a:prstGeom prst="rect">
            <a:avLst/>
          </a:prstGeom>
          <a:solidFill>
            <a:srgbClr val="BB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433533" y="5219256"/>
            <a:ext cx="432048" cy="432048"/>
          </a:xfrm>
          <a:prstGeom prst="rect">
            <a:avLst/>
          </a:prstGeom>
          <a:solidFill>
            <a:srgbClr val="F9B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297638" y="5171657"/>
            <a:ext cx="432048" cy="432048"/>
          </a:xfrm>
          <a:prstGeom prst="rect">
            <a:avLst/>
          </a:prstGeom>
          <a:solidFill>
            <a:srgbClr val="F05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793607" y="5163695"/>
            <a:ext cx="432048" cy="432048"/>
          </a:xfrm>
          <a:prstGeom prst="rect">
            <a:avLst/>
          </a:prstGeom>
          <a:solidFill>
            <a:srgbClr val="F29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6">
                                            <p:txEl>
                                              <p:pRg st="0" end="0"/>
                                            </p:txEl>
                                          </p:spTgt>
                                        </p:tgtEl>
                                      </p:cBhvr>
                                    </p:animEffect>
                                    <p:set>
                                      <p:cBhvr>
                                        <p:cTn id="12" dur="1" fill="hold">
                                          <p:stCondLst>
                                            <p:cond delay="499"/>
                                          </p:stCondLst>
                                        </p:cTn>
                                        <p:tgtEl>
                                          <p:spTgt spid="16">
                                            <p:txEl>
                                              <p:pRg st="0" end="0"/>
                                            </p:txEl>
                                          </p:spTgt>
                                        </p:tgtEl>
                                        <p:attrNameLst>
                                          <p:attrName>style.visibility</p:attrName>
                                        </p:attrNameLst>
                                      </p:cBhvr>
                                      <p:to>
                                        <p:strVal val="hidden"/>
                                      </p:to>
                                    </p:set>
                                  </p:childTnLst>
                                </p:cTn>
                              </p:par>
                              <p:par>
                                <p:cTn id="13" presetID="10" presetClass="entr" presetSubtype="0" fill="hold" grpId="0" nodeType="with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10" presetClass="entr" presetSubtype="0" fill="hold" nodeType="clickEffect">
                                  <p:stCondLst>
                                    <p:cond delay="1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par>
                                <p:cTn id="45" presetID="22" presetClass="entr" presetSubtype="4" fill="hold" nodeType="withEffect">
                                  <p:stCondLst>
                                    <p:cond delay="200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60000"/>
                                        <p:tgtEl>
                                          <p:spTgt spid="15"/>
                                        </p:tgtEl>
                                      </p:cBhvr>
                                    </p:animEffect>
                                  </p:childTnLst>
                                </p:cTn>
                              </p:par>
                              <p:par>
                                <p:cTn id="48" presetID="22" presetClass="exit" presetSubtype="1" fill="hold" nodeType="withEffect">
                                  <p:stCondLst>
                                    <p:cond delay="2000"/>
                                  </p:stCondLst>
                                  <p:childTnLst>
                                    <p:animEffect transition="out" filter="wipe(up)">
                                      <p:cBhvr>
                                        <p:cTn id="49" dur="58000"/>
                                        <p:tgtEl>
                                          <p:spTgt spid="19"/>
                                        </p:tgtEl>
                                      </p:cBhvr>
                                    </p:animEffect>
                                    <p:set>
                                      <p:cBhvr>
                                        <p:cTn id="50" dur="1" fill="hold">
                                          <p:stCondLst>
                                            <p:cond delay="57999"/>
                                          </p:stCondLst>
                                        </p:cTn>
                                        <p:tgtEl>
                                          <p:spTgt spid="19"/>
                                        </p:tgtEl>
                                        <p:attrNameLst>
                                          <p:attrName>style.visibility</p:attrName>
                                        </p:attrNameLst>
                                      </p:cBhvr>
                                      <p:to>
                                        <p:strVal val="hidden"/>
                                      </p:to>
                                    </p:set>
                                  </p:childTnLst>
                                </p:cTn>
                              </p:par>
                              <p:par>
                                <p:cTn id="51" presetID="22" presetClass="entr" presetSubtype="1" fill="hold" nodeType="withEffect">
                                  <p:stCondLst>
                                    <p:cond delay="200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2000"/>
                                        <p:tgtEl>
                                          <p:spTgt spid="18"/>
                                        </p:tgtEl>
                                      </p:cBhvr>
                                    </p:animEffect>
                                  </p:childTnLst>
                                </p:cTn>
                              </p:par>
                              <p:par>
                                <p:cTn id="54" presetID="22" presetClass="exit" presetSubtype="1" fill="hold" nodeType="withEffect">
                                  <p:stCondLst>
                                    <p:cond delay="55000"/>
                                  </p:stCondLst>
                                  <p:childTnLst>
                                    <p:animEffect transition="out" filter="wipe(up)">
                                      <p:cBhvr>
                                        <p:cTn id="55" dur="5000"/>
                                        <p:tgtEl>
                                          <p:spTgt spid="18"/>
                                        </p:tgtEl>
                                      </p:cBhvr>
                                    </p:animEffect>
                                    <p:set>
                                      <p:cBhvr>
                                        <p:cTn id="56" dur="1" fill="hold">
                                          <p:stCondLst>
                                            <p:cond delay="4999"/>
                                          </p:stCondLst>
                                        </p:cTn>
                                        <p:tgtEl>
                                          <p:spTgt spid="18"/>
                                        </p:tgtEl>
                                        <p:attrNameLst>
                                          <p:attrName>style.visibility</p:attrName>
                                        </p:attrNameLst>
                                      </p:cBhvr>
                                      <p:to>
                                        <p:strVal val="hidden"/>
                                      </p:to>
                                    </p:set>
                                  </p:childTnLst>
                                </p:cTn>
                              </p:par>
                              <p:par>
                                <p:cTn id="57" presetID="3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p:cTn id="59" dur="1000" fill="hold"/>
                                        <p:tgtEl>
                                          <p:spTgt spid="7"/>
                                        </p:tgtEl>
                                        <p:attrNameLst>
                                          <p:attrName>ppt_w</p:attrName>
                                        </p:attrNameLst>
                                      </p:cBhvr>
                                      <p:tavLst>
                                        <p:tav tm="0">
                                          <p:val>
                                            <p:fltVal val="0"/>
                                          </p:val>
                                        </p:tav>
                                        <p:tav tm="100000">
                                          <p:val>
                                            <p:strVal val="#ppt_w"/>
                                          </p:val>
                                        </p:tav>
                                      </p:tavLst>
                                    </p:anim>
                                    <p:anim calcmode="lin" valueType="num">
                                      <p:cBhvr>
                                        <p:cTn id="60" dur="1000" fill="hold"/>
                                        <p:tgtEl>
                                          <p:spTgt spid="7"/>
                                        </p:tgtEl>
                                        <p:attrNameLst>
                                          <p:attrName>ppt_h</p:attrName>
                                        </p:attrNameLst>
                                      </p:cBhvr>
                                      <p:tavLst>
                                        <p:tav tm="0">
                                          <p:val>
                                            <p:fltVal val="0"/>
                                          </p:val>
                                        </p:tav>
                                        <p:tav tm="100000">
                                          <p:val>
                                            <p:strVal val="#ppt_h"/>
                                          </p:val>
                                        </p:tav>
                                      </p:tavLst>
                                    </p:anim>
                                    <p:anim calcmode="lin" valueType="num">
                                      <p:cBhvr>
                                        <p:cTn id="61" dur="1000" fill="hold"/>
                                        <p:tgtEl>
                                          <p:spTgt spid="7"/>
                                        </p:tgtEl>
                                        <p:attrNameLst>
                                          <p:attrName>style.rotation</p:attrName>
                                        </p:attrNameLst>
                                      </p:cBhvr>
                                      <p:tavLst>
                                        <p:tav tm="0">
                                          <p:val>
                                            <p:fltVal val="90"/>
                                          </p:val>
                                        </p:tav>
                                        <p:tav tm="100000">
                                          <p:val>
                                            <p:fltVal val="0"/>
                                          </p:val>
                                        </p:tav>
                                      </p:tavLst>
                                    </p:anim>
                                    <p:animEffect transition="in" filter="fade">
                                      <p:cBhvr>
                                        <p:cTn id="62" dur="1000"/>
                                        <p:tgtEl>
                                          <p:spTgt spid="7"/>
                                        </p:tgtEl>
                                      </p:cBhvr>
                                    </p:animEffect>
                                  </p:childTnLst>
                                </p:cTn>
                              </p:par>
                              <p:par>
                                <p:cTn id="63" presetID="42" presetClass="path" presetSubtype="0" accel="50000" decel="50000" fill="hold" nodeType="withEffect">
                                  <p:stCondLst>
                                    <p:cond delay="0"/>
                                  </p:stCondLst>
                                  <p:childTnLst>
                                    <p:animMotion origin="layout" path="M -1.94444E-6 -4.07407E-6 L -0.16111 0.00463 " pathEditMode="relative" rAng="0" ptsTypes="AA">
                                      <p:cBhvr>
                                        <p:cTn id="64" dur="2000" fill="hold"/>
                                        <p:tgtEl>
                                          <p:spTgt spid="5"/>
                                        </p:tgtEl>
                                        <p:attrNameLst>
                                          <p:attrName>ppt_x</p:attrName>
                                          <p:attrName>ppt_y</p:attrName>
                                        </p:attrNameLst>
                                      </p:cBhvr>
                                      <p:rCtr x="-8056" y="231"/>
                                    </p:animMotion>
                                  </p:childTnLst>
                                </p:cTn>
                              </p:par>
                              <p:par>
                                <p:cTn id="65" presetID="10" presetClass="exit" presetSubtype="0" fill="hold" grpId="1" nodeType="with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4"/>
                                        </p:tgtEl>
                                      </p:cBhvr>
                                    </p:animEffect>
                                    <p:set>
                                      <p:cBhvr>
                                        <p:cTn id="76" dur="1" fill="hold">
                                          <p:stCondLst>
                                            <p:cond delay="499"/>
                                          </p:stCondLst>
                                        </p:cTn>
                                        <p:tgtEl>
                                          <p:spTgt spid="14"/>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4" grpId="0" animBg="1"/>
      <p:bldP spid="14" grpId="1" animBg="1"/>
      <p:bldP spid="13" grpId="0" animBg="1"/>
      <p:bldP spid="13" grpId="1" animBg="1"/>
      <p:bldP spid="12" grpId="0" animBg="1"/>
      <p:bldP spid="12" grpId="1" animBg="1"/>
      <p:bldP spid="6" grpId="0" animBg="1"/>
      <p:bldP spid="6" grpId="1" animBg="1"/>
      <p:bldP spid="11" grpId="0" animBg="1"/>
      <p:bldP spid="11" grpId="1" animBg="1"/>
      <p:bldP spid="16"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55650" y="2451359"/>
            <a:ext cx="2851150" cy="1106143"/>
          </a:xfrm>
          <a:prstGeom prst="roundRect">
            <a:avLst>
              <a:gd name="adj" fmla="val 22767"/>
            </a:avLst>
          </a:prstGeom>
          <a:solidFill>
            <a:srgbClr val="AFDEF9"/>
          </a:solidFill>
          <a:ln w="25400">
            <a:noFill/>
          </a:ln>
        </p:spPr>
        <p:txBody>
          <a:bodyPr wrap="square" lIns="36000" tIns="108000" rIns="36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It is time to fly home from our </a:t>
            </a:r>
            <a:r>
              <a:rPr lang="en-GB" sz="1800" b="0" dirty="0" smtClean="0">
                <a:solidFill>
                  <a:schemeClr val="tx1"/>
                </a:solidFill>
                <a:latin typeface="Twinkl" pitchFamily="2" charset="0"/>
              </a:rPr>
              <a:t/>
            </a:r>
            <a:br>
              <a:rPr lang="en-GB" sz="1800" b="0" dirty="0" smtClean="0">
                <a:solidFill>
                  <a:schemeClr val="tx1"/>
                </a:solidFill>
                <a:latin typeface="Twinkl" pitchFamily="2" charset="0"/>
              </a:rPr>
            </a:br>
            <a:r>
              <a:rPr lang="en-GB" sz="1800" b="0" dirty="0" smtClean="0">
                <a:solidFill>
                  <a:schemeClr val="tx1"/>
                </a:solidFill>
                <a:latin typeface="Twinkl" pitchFamily="2" charset="0"/>
              </a:rPr>
              <a:t>jungle </a:t>
            </a:r>
            <a:r>
              <a:rPr lang="en-GB" sz="1800" b="0" dirty="0">
                <a:solidFill>
                  <a:schemeClr val="tx1"/>
                </a:solidFill>
                <a:latin typeface="Twinkl" pitchFamily="2" charset="0"/>
              </a:rPr>
              <a:t>expedition.</a:t>
            </a:r>
          </a:p>
        </p:txBody>
      </p:sp>
      <p:sp>
        <p:nvSpPr>
          <p:cNvPr id="36868" name="Title 1"/>
          <p:cNvSpPr>
            <a:spLocks noGrp="1"/>
          </p:cNvSpPr>
          <p:nvPr>
            <p:ph type="title"/>
          </p:nvPr>
        </p:nvSpPr>
        <p:spPr/>
        <p:txBody>
          <a:bodyPr/>
          <a:lstStyle/>
          <a:p>
            <a:r>
              <a:rPr lang="en-GB" altLang="en-US" dirty="0" smtClean="0"/>
              <a:t>Flying </a:t>
            </a:r>
            <a:r>
              <a:rPr lang="en-GB" altLang="en-US" dirty="0"/>
              <a:t>Home </a:t>
            </a:r>
            <a:endParaRPr lang="en-GB" altLang="en-US" dirty="0" smtClean="0"/>
          </a:p>
        </p:txBody>
      </p:sp>
      <p:sp>
        <p:nvSpPr>
          <p:cNvPr id="3" name="TextBox 2"/>
          <p:cNvSpPr txBox="1">
            <a:spLocks noChangeArrowheads="1"/>
          </p:cNvSpPr>
          <p:nvPr/>
        </p:nvSpPr>
        <p:spPr bwMode="auto">
          <a:xfrm>
            <a:off x="755650" y="1473200"/>
            <a:ext cx="76327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just" eaLnBrk="1" hangingPunct="1">
              <a:lnSpc>
                <a:spcPct val="100000"/>
              </a:lnSpc>
              <a:spcBef>
                <a:spcPct val="0"/>
              </a:spcBef>
              <a:buFontTx/>
              <a:buNone/>
            </a:pPr>
            <a:r>
              <a:rPr lang="en-GB" altLang="en-US" dirty="0">
                <a:solidFill>
                  <a:schemeClr val="tx1"/>
                </a:solidFill>
              </a:rPr>
              <a:t>We have been on a yoga journey. We have learnt how to practise relaxed breathing and how to exercise our minds and bodies to help us feel calmer and happier.</a:t>
            </a:r>
          </a:p>
        </p:txBody>
      </p:sp>
      <p:sp>
        <p:nvSpPr>
          <p:cNvPr id="8" name="Title 1"/>
          <p:cNvSpPr txBox="1">
            <a:spLocks/>
          </p:cNvSpPr>
          <p:nvPr/>
        </p:nvSpPr>
        <p:spPr>
          <a:xfrm>
            <a:off x="3759201" y="2488086"/>
            <a:ext cx="4629150" cy="1031403"/>
          </a:xfrm>
          <a:prstGeom prst="roundRect">
            <a:avLst>
              <a:gd name="adj" fmla="val 11669"/>
            </a:avLst>
          </a:prstGeom>
          <a:solidFill>
            <a:srgbClr val="FFF0CB"/>
          </a:solidFill>
          <a:ln w="25400">
            <a:no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How did you feel during the lesson</a:t>
            </a:r>
            <a:r>
              <a:rPr lang="en-GB" sz="1800" b="0" dirty="0" smtClean="0">
                <a:solidFill>
                  <a:schemeClr val="tx1"/>
                </a:solidFill>
                <a:latin typeface="Twinkl" pitchFamily="2" charset="0"/>
              </a:rPr>
              <a:t>?</a:t>
            </a:r>
          </a:p>
          <a:p>
            <a:pPr algn="ctr" fontAlgn="auto">
              <a:spcAft>
                <a:spcPts val="0"/>
              </a:spcAft>
              <a:defRPr/>
            </a:pPr>
            <a:endParaRPr lang="en-GB" sz="1800" b="0" dirty="0">
              <a:solidFill>
                <a:schemeClr val="tx1"/>
              </a:solidFill>
              <a:latin typeface="Twinkl" pitchFamily="2" charset="0"/>
            </a:endParaRPr>
          </a:p>
          <a:p>
            <a:pPr algn="ctr" fontAlgn="auto">
              <a:spcAft>
                <a:spcPts val="0"/>
              </a:spcAft>
              <a:defRPr/>
            </a:pPr>
            <a:r>
              <a:rPr lang="en-GB" sz="1800" b="0" dirty="0">
                <a:solidFill>
                  <a:schemeClr val="tx1"/>
                </a:solidFill>
                <a:latin typeface="Twinkl" pitchFamily="2" charset="0"/>
              </a:rPr>
              <a:t>What have you learnt?</a:t>
            </a:r>
          </a:p>
        </p:txBody>
      </p:sp>
      <p:sp useBgFill="1">
        <p:nvSpPr>
          <p:cNvPr id="11" name="Rounded Rectangle 10"/>
          <p:cNvSpPr/>
          <p:nvPr/>
        </p:nvSpPr>
        <p:spPr>
          <a:xfrm>
            <a:off x="539750" y="3731100"/>
            <a:ext cx="8064500" cy="2560163"/>
          </a:xfrm>
          <a:prstGeom prst="roundRect">
            <a:avLst>
              <a:gd name="adj" fmla="val 5728"/>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b="17158"/>
          <a:stretch/>
        </p:blipFill>
        <p:spPr>
          <a:xfrm>
            <a:off x="1914525" y="3661422"/>
            <a:ext cx="6473825" cy="2618728"/>
          </a:xfrm>
          <a:prstGeom prst="rect">
            <a:avLst/>
          </a:prstGeom>
        </p:spPr>
      </p:pic>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b="23478"/>
          <a:stretch/>
        </p:blipFill>
        <p:spPr>
          <a:xfrm>
            <a:off x="755650" y="5432562"/>
            <a:ext cx="1751529" cy="853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4" name="Rounded Rectangle 23"/>
          <p:cNvSpPr/>
          <p:nvPr/>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2292" name="Title 1"/>
          <p:cNvSpPr txBox="1">
            <a:spLocks/>
          </p:cNvSpPr>
          <p:nvPr/>
        </p:nvSpPr>
        <p:spPr bwMode="auto">
          <a:xfrm>
            <a:off x="628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GB" altLang="en-US" sz="3600" b="1" dirty="0">
                <a:solidFill>
                  <a:schemeClr val="tx1"/>
                </a:solidFill>
              </a:rPr>
              <a:t>Success Criteria</a:t>
            </a:r>
          </a:p>
        </p:txBody>
      </p:sp>
      <p:sp>
        <p:nvSpPr>
          <p:cNvPr id="12293" name="Title 1"/>
          <p:cNvSpPr txBox="1">
            <a:spLocks/>
          </p:cNvSpPr>
          <p:nvPr/>
        </p:nvSpPr>
        <p:spPr bwMode="auto">
          <a:xfrm>
            <a:off x="628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GB" altLang="en-US" sz="3600" b="1" dirty="0">
                <a:solidFill>
                  <a:schemeClr val="tx1"/>
                </a:solidFill>
              </a:rPr>
              <a:t>Aim</a:t>
            </a:r>
          </a:p>
        </p:txBody>
      </p:sp>
      <p:sp>
        <p:nvSpPr>
          <p:cNvPr id="12294" name="Content Placeholder 15"/>
          <p:cNvSpPr>
            <a:spLocks noGrp="1"/>
          </p:cNvSpPr>
          <p:nvPr>
            <p:ph idx="1"/>
          </p:nvPr>
        </p:nvSpPr>
        <p:spPr/>
        <p:txBody>
          <a:bodyPr>
            <a:normAutofit/>
          </a:bodyPr>
          <a:lstStyle/>
          <a:p>
            <a:r>
              <a:rPr lang="en-GB" altLang="en-US" dirty="0">
                <a:latin typeface="Twinkl" pitchFamily="2" charset="0"/>
              </a:rPr>
              <a:t>I can lengthen my spine and stand tall.</a:t>
            </a:r>
          </a:p>
        </p:txBody>
      </p:sp>
      <p:sp>
        <p:nvSpPr>
          <p:cNvPr id="12295" name="Content Placeholder 15"/>
          <p:cNvSpPr txBox="1">
            <a:spLocks/>
          </p:cNvSpPr>
          <p:nvPr/>
        </p:nvSpPr>
        <p:spPr bwMode="auto">
          <a:xfrm>
            <a:off x="628650" y="3467100"/>
            <a:ext cx="78867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685800" indent="-22860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r>
              <a:rPr lang="en-GB" altLang="en-US" dirty="0">
                <a:ea typeface="Sassoon Infant Rg" charset="0"/>
                <a:cs typeface="Sassoon Infant Rg" charset="0"/>
              </a:rPr>
              <a:t>I can keep my feet steady on the ground.</a:t>
            </a:r>
          </a:p>
          <a:p>
            <a:pPr eaLnBrk="1" hangingPunct="1"/>
            <a:r>
              <a:rPr lang="en-GB" altLang="en-US" dirty="0">
                <a:ea typeface="Sassoon Infant Rg" charset="0"/>
                <a:cs typeface="Sassoon Infant Rg" charset="0"/>
              </a:rPr>
              <a:t>I can lift my head and soften my shoulders.</a:t>
            </a:r>
          </a:p>
          <a:p>
            <a:pPr eaLnBrk="1" hangingPunct="1"/>
            <a:r>
              <a:rPr lang="en-GB" altLang="en-US" dirty="0">
                <a:ea typeface="Sassoon Infant Rg" charset="0"/>
                <a:cs typeface="Sassoon Infant Rg" charset="0"/>
              </a:rPr>
              <a:t>I can keep my body safe.</a:t>
            </a:r>
          </a:p>
        </p:txBody>
      </p:sp>
    </p:spTree>
    <p:extLst>
      <p:ext uri="{BB962C8B-B14F-4D97-AF65-F5344CB8AC3E}">
        <p14:creationId xmlns:p14="http://schemas.microsoft.com/office/powerpoint/2010/main" val="316284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3313"/>
          <p:cNvPicPr>
            <a:picLocks noChangeAspect="1"/>
          </p:cNvPicPr>
          <p:nvPr/>
        </p:nvPicPr>
        <p:blipFill rotWithShape="1">
          <a:blip r:embed="rId2" cstate="screen">
            <a:extLst>
              <a:ext uri="{28A0092B-C50C-407E-A947-70E740481C1C}">
                <a14:useLocalDpi xmlns:a14="http://schemas.microsoft.com/office/drawing/2010/main"/>
              </a:ext>
            </a:extLst>
          </a:blip>
          <a:srcRect l="51503" t="36955" r="-15582" b="-1"/>
          <a:stretch/>
        </p:blipFill>
        <p:spPr>
          <a:xfrm>
            <a:off x="-241300" y="-152401"/>
            <a:ext cx="3378200" cy="1238347"/>
          </a:xfrm>
          <a:prstGeom prst="rect">
            <a:avLst/>
          </a:prstGeom>
        </p:spPr>
      </p:pic>
      <p:sp>
        <p:nvSpPr>
          <p:cNvPr id="13316" name="Title 1"/>
          <p:cNvSpPr>
            <a:spLocks noGrp="1"/>
          </p:cNvSpPr>
          <p:nvPr>
            <p:ph type="title"/>
          </p:nvPr>
        </p:nvSpPr>
        <p:spPr/>
        <p:txBody>
          <a:bodyPr/>
          <a:lstStyle/>
          <a:p>
            <a:r>
              <a:rPr lang="en-GB" altLang="en-US" dirty="0"/>
              <a:t>Jungle Expedition</a:t>
            </a:r>
            <a:endParaRPr lang="en-GB" altLang="en-US" dirty="0" smtClean="0"/>
          </a:p>
        </p:txBody>
      </p:sp>
      <p:sp>
        <p:nvSpPr>
          <p:cNvPr id="21" name="Title 1"/>
          <p:cNvSpPr txBox="1">
            <a:spLocks/>
          </p:cNvSpPr>
          <p:nvPr/>
        </p:nvSpPr>
        <p:spPr>
          <a:xfrm>
            <a:off x="2024798" y="2613280"/>
            <a:ext cx="4989512" cy="514261"/>
          </a:xfrm>
          <a:prstGeom prst="roundRect">
            <a:avLst>
              <a:gd name="adj" fmla="val 7876"/>
            </a:avLst>
          </a:prstGeom>
          <a:solidFill>
            <a:srgbClr val="DCE9B9"/>
          </a:solidFill>
          <a:ln w="25400">
            <a:solidFill>
              <a:srgbClr val="87BD31"/>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lnSpc>
                <a:spcPct val="100000"/>
              </a:lnSpc>
              <a:spcAft>
                <a:spcPts val="0"/>
              </a:spcAft>
              <a:defRPr/>
            </a:pPr>
            <a:r>
              <a:rPr lang="en-GB" sz="1800" b="0" dirty="0">
                <a:solidFill>
                  <a:schemeClr val="tx1"/>
                </a:solidFill>
                <a:latin typeface="Twinkl" pitchFamily="2" charset="0"/>
              </a:rPr>
              <a:t>Do you think you can win or be the best at it</a:t>
            </a:r>
            <a:r>
              <a:rPr lang="en-GB" sz="1800" b="0" dirty="0" smtClean="0">
                <a:solidFill>
                  <a:schemeClr val="tx1"/>
                </a:solidFill>
                <a:latin typeface="Twinkl" pitchFamily="2" charset="0"/>
              </a:rPr>
              <a:t>?</a:t>
            </a:r>
            <a:endParaRPr lang="en-GB" sz="1800" b="0" dirty="0">
              <a:solidFill>
                <a:schemeClr val="tx1"/>
              </a:solidFill>
              <a:latin typeface="Twinkl" pitchFamily="2" charset="0"/>
            </a:endParaRPr>
          </a:p>
        </p:txBody>
      </p:sp>
      <p:sp>
        <p:nvSpPr>
          <p:cNvPr id="22" name="Title 1"/>
          <p:cNvSpPr txBox="1">
            <a:spLocks/>
          </p:cNvSpPr>
          <p:nvPr/>
        </p:nvSpPr>
        <p:spPr>
          <a:xfrm>
            <a:off x="2655431" y="1820325"/>
            <a:ext cx="3728247" cy="508000"/>
          </a:xfrm>
          <a:prstGeom prst="roundRect">
            <a:avLst>
              <a:gd name="adj" fmla="val 14942"/>
            </a:avLst>
          </a:prstGeom>
          <a:solidFill>
            <a:srgbClr val="AFDEF9"/>
          </a:solidFill>
          <a:ln w="25400">
            <a:solidFill>
              <a:srgbClr val="00A7E6"/>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Do you think yoga is competitive</a:t>
            </a:r>
            <a:r>
              <a:rPr lang="en-GB" sz="1800" b="0" dirty="0" smtClean="0">
                <a:solidFill>
                  <a:schemeClr val="tx1"/>
                </a:solidFill>
                <a:latin typeface="Twinkl" pitchFamily="2" charset="0"/>
              </a:rPr>
              <a:t>?</a:t>
            </a:r>
            <a:endParaRPr lang="en-GB" sz="1800" b="0" dirty="0">
              <a:solidFill>
                <a:schemeClr val="tx1"/>
              </a:solidFill>
              <a:latin typeface="Twinkl" pitchFamily="2" charset="0"/>
            </a:endParaRPr>
          </a:p>
        </p:txBody>
      </p:sp>
      <p:sp>
        <p:nvSpPr>
          <p:cNvPr id="23" name="Title 1"/>
          <p:cNvSpPr txBox="1">
            <a:spLocks/>
          </p:cNvSpPr>
          <p:nvPr/>
        </p:nvSpPr>
        <p:spPr>
          <a:xfrm>
            <a:off x="2024798" y="3352145"/>
            <a:ext cx="4989512" cy="508092"/>
          </a:xfrm>
          <a:prstGeom prst="roundRect">
            <a:avLst>
              <a:gd name="adj" fmla="val 14942"/>
            </a:avLst>
          </a:prstGeom>
          <a:solidFill>
            <a:srgbClr val="FFF0CB"/>
          </a:solidFill>
          <a:ln w="25400">
            <a:solidFill>
              <a:srgbClr val="F9B000"/>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How do you know if you are doing yoga well? </a:t>
            </a:r>
          </a:p>
        </p:txBody>
      </p:sp>
      <p:pic>
        <p:nvPicPr>
          <p:cNvPr id="24" name="Picture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228" y="1820325"/>
            <a:ext cx="1303723" cy="2026374"/>
          </a:xfrm>
          <a:prstGeom prst="rect">
            <a:avLst/>
          </a:prstGeom>
        </p:spPr>
      </p:pic>
      <p:pic>
        <p:nvPicPr>
          <p:cNvPr id="25" name="Picture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8374" y="1260471"/>
            <a:ext cx="1109696" cy="2887915"/>
          </a:xfrm>
          <a:prstGeom prst="rect">
            <a:avLst/>
          </a:prstGeom>
        </p:spPr>
      </p:pic>
      <p:pic>
        <p:nvPicPr>
          <p:cNvPr id="13319" name="Picture 13318"/>
          <p:cNvPicPr>
            <a:picLocks noChangeAspect="1"/>
          </p:cNvPicPr>
          <p:nvPr/>
        </p:nvPicPr>
        <p:blipFill rotWithShape="1">
          <a:blip r:embed="rId5" cstate="screen">
            <a:extLst>
              <a:ext uri="{28A0092B-C50C-407E-A947-70E740481C1C}">
                <a14:useLocalDpi xmlns:a14="http://schemas.microsoft.com/office/drawing/2010/main"/>
              </a:ext>
            </a:extLst>
          </a:blip>
          <a:srcRect l="-3645" t="14893" r="46697"/>
          <a:stretch/>
        </p:blipFill>
        <p:spPr>
          <a:xfrm>
            <a:off x="6527801" y="-177800"/>
            <a:ext cx="2768600" cy="1219371"/>
          </a:xfrm>
          <a:prstGeom prst="rect">
            <a:avLst/>
          </a:prstGeom>
        </p:spPr>
      </p:pic>
      <p:grpSp>
        <p:nvGrpSpPr>
          <p:cNvPr id="13322" name="Group 13321"/>
          <p:cNvGrpSpPr/>
          <p:nvPr/>
        </p:nvGrpSpPr>
        <p:grpSpPr>
          <a:xfrm>
            <a:off x="0" y="4071303"/>
            <a:ext cx="9996053" cy="3087168"/>
            <a:chOff x="0" y="4071303"/>
            <a:chExt cx="9996053" cy="3087168"/>
          </a:xfrm>
        </p:grpSpPr>
        <p:sp>
          <p:nvSpPr>
            <p:cNvPr id="27" name="Title 1"/>
            <p:cNvSpPr>
              <a:spLocks/>
            </p:cNvSpPr>
            <p:nvPr/>
          </p:nvSpPr>
          <p:spPr bwMode="auto">
            <a:xfrm>
              <a:off x="1032982" y="4703429"/>
              <a:ext cx="7315088" cy="801976"/>
            </a:xfrm>
            <a:prstGeom prst="roundRect">
              <a:avLst>
                <a:gd name="adj" fmla="val 7875"/>
              </a:avLst>
            </a:prstGeom>
            <a:solidFill>
              <a:srgbClr val="F29BA1"/>
            </a:solidFill>
            <a:ln w="25400">
              <a:solidFill>
                <a:srgbClr val="F05B71"/>
              </a:solidFill>
              <a:round/>
              <a:headEnd/>
              <a:tailEnd/>
            </a:ln>
          </p:spPr>
          <p:txBody>
            <a:bodyPr wrap="square" lIns="0" tIns="108000" rIns="108000" bIns="108000" anchor="ctr" anchorCtr="1">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algn="ctr" eaLnBrk="1" hangingPunct="1">
                <a:lnSpc>
                  <a:spcPct val="100000"/>
                </a:lnSpc>
                <a:spcBef>
                  <a:spcPct val="0"/>
                </a:spcBef>
                <a:buFontTx/>
                <a:buNone/>
              </a:pPr>
              <a:r>
                <a:rPr lang="en-GB" altLang="en-US" dirty="0" smtClean="0">
                  <a:solidFill>
                    <a:schemeClr val="tx1"/>
                  </a:solidFill>
                </a:rPr>
                <a:t>When we do yoga </a:t>
              </a:r>
              <a:r>
                <a:rPr lang="en-GB" altLang="en-US" dirty="0" smtClean="0">
                  <a:solidFill>
                    <a:schemeClr val="tx1"/>
                  </a:solidFill>
                </a:rPr>
                <a:t>well, </a:t>
              </a:r>
              <a:r>
                <a:rPr lang="en-GB" altLang="en-US" dirty="0" smtClean="0">
                  <a:solidFill>
                    <a:schemeClr val="tx1"/>
                  </a:solidFill>
                </a:rPr>
                <a:t>it feels good. </a:t>
              </a:r>
            </a:p>
            <a:p>
              <a:pPr algn="ctr" eaLnBrk="1" hangingPunct="1">
                <a:lnSpc>
                  <a:spcPct val="100000"/>
                </a:lnSpc>
                <a:spcBef>
                  <a:spcPct val="0"/>
                </a:spcBef>
                <a:buFontTx/>
                <a:buNone/>
              </a:pPr>
              <a:r>
                <a:rPr lang="en-GB" altLang="en-US" dirty="0" smtClean="0">
                  <a:solidFill>
                    <a:schemeClr val="tx1"/>
                  </a:solidFill>
                </a:rPr>
                <a:t>We have to do yoga in a way that feels right for us.</a:t>
              </a:r>
              <a:endParaRPr lang="en-GB" altLang="en-US" dirty="0">
                <a:solidFill>
                  <a:schemeClr val="tx1"/>
                </a:solidFill>
              </a:endParaRPr>
            </a:p>
          </p:txBody>
        </p:sp>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071303"/>
              <a:ext cx="2370994" cy="3087168"/>
            </a:xfrm>
            <a:prstGeom prst="rect">
              <a:avLst/>
            </a:prstGeom>
          </p:spPr>
        </p:pic>
        <p:pic>
          <p:nvPicPr>
            <p:cNvPr id="13321" name="Picture 1332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58492" y="4558912"/>
              <a:ext cx="2637561" cy="189298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2000"/>
                                        <p:tgtEl>
                                          <p:spTgt spid="13314"/>
                                        </p:tgtEl>
                                      </p:cBhvr>
                                    </p:animEffect>
                                    <p:anim calcmode="lin" valueType="num">
                                      <p:cBhvr>
                                        <p:cTn id="8" dur="2000" fill="hold"/>
                                        <p:tgtEl>
                                          <p:spTgt spid="13314"/>
                                        </p:tgtEl>
                                        <p:attrNameLst>
                                          <p:attrName>ppt_x</p:attrName>
                                        </p:attrNameLst>
                                      </p:cBhvr>
                                      <p:tavLst>
                                        <p:tav tm="0">
                                          <p:val>
                                            <p:strVal val="#ppt_x"/>
                                          </p:val>
                                        </p:tav>
                                        <p:tav tm="100000">
                                          <p:val>
                                            <p:strVal val="#ppt_x"/>
                                          </p:val>
                                        </p:tav>
                                      </p:tavLst>
                                    </p:anim>
                                    <p:anim calcmode="lin" valueType="num">
                                      <p:cBhvr>
                                        <p:cTn id="9" dur="2000" fill="hold"/>
                                        <p:tgtEl>
                                          <p:spTgt spid="133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319"/>
                                        </p:tgtEl>
                                        <p:attrNameLst>
                                          <p:attrName>style.visibility</p:attrName>
                                        </p:attrNameLst>
                                      </p:cBhvr>
                                      <p:to>
                                        <p:strVal val="visible"/>
                                      </p:to>
                                    </p:set>
                                    <p:animEffect transition="in" filter="fade">
                                      <p:cBhvr>
                                        <p:cTn id="12" dur="2000"/>
                                        <p:tgtEl>
                                          <p:spTgt spid="13319"/>
                                        </p:tgtEl>
                                      </p:cBhvr>
                                    </p:animEffect>
                                    <p:anim calcmode="lin" valueType="num">
                                      <p:cBhvr>
                                        <p:cTn id="13" dur="2000" fill="hold"/>
                                        <p:tgtEl>
                                          <p:spTgt spid="13319"/>
                                        </p:tgtEl>
                                        <p:attrNameLst>
                                          <p:attrName>ppt_x</p:attrName>
                                        </p:attrNameLst>
                                      </p:cBhvr>
                                      <p:tavLst>
                                        <p:tav tm="0">
                                          <p:val>
                                            <p:strVal val="#ppt_x"/>
                                          </p:val>
                                        </p:tav>
                                        <p:tav tm="100000">
                                          <p:val>
                                            <p:strVal val="#ppt_x"/>
                                          </p:val>
                                        </p:tav>
                                      </p:tavLst>
                                    </p:anim>
                                    <p:anim calcmode="lin" valueType="num">
                                      <p:cBhvr>
                                        <p:cTn id="14" dur="2000" fill="hold"/>
                                        <p:tgtEl>
                                          <p:spTgt spid="1331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47"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500"/>
                                        <p:tgtEl>
                                          <p:spTgt spid="24"/>
                                        </p:tgtEl>
                                      </p:cBhvr>
                                    </p:animEffect>
                                    <p:anim calcmode="lin" valueType="num">
                                      <p:cBhvr>
                                        <p:cTn id="26" dur="1500" fill="hold"/>
                                        <p:tgtEl>
                                          <p:spTgt spid="24"/>
                                        </p:tgtEl>
                                        <p:attrNameLst>
                                          <p:attrName>ppt_x</p:attrName>
                                        </p:attrNameLst>
                                      </p:cBhvr>
                                      <p:tavLst>
                                        <p:tav tm="0">
                                          <p:val>
                                            <p:strVal val="#ppt_x"/>
                                          </p:val>
                                        </p:tav>
                                        <p:tav tm="100000">
                                          <p:val>
                                            <p:strVal val="#ppt_x"/>
                                          </p:val>
                                        </p:tav>
                                      </p:tavLst>
                                    </p:anim>
                                    <p:anim calcmode="lin" valueType="num">
                                      <p:cBhvr>
                                        <p:cTn id="27" dur="1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par>
                          <p:cTn id="33" fill="hold">
                            <p:stCondLst>
                              <p:cond delay="500"/>
                            </p:stCondLst>
                            <p:childTnLst>
                              <p:par>
                                <p:cTn id="34" presetID="42"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250"/>
                                        <p:tgtEl>
                                          <p:spTgt spid="25"/>
                                        </p:tgtEl>
                                      </p:cBhvr>
                                    </p:animEffect>
                                    <p:anim calcmode="lin" valueType="num">
                                      <p:cBhvr>
                                        <p:cTn id="37" dur="1250" fill="hold"/>
                                        <p:tgtEl>
                                          <p:spTgt spid="25"/>
                                        </p:tgtEl>
                                        <p:attrNameLst>
                                          <p:attrName>ppt_x</p:attrName>
                                        </p:attrNameLst>
                                      </p:cBhvr>
                                      <p:tavLst>
                                        <p:tav tm="0">
                                          <p:val>
                                            <p:strVal val="#ppt_x"/>
                                          </p:val>
                                        </p:tav>
                                        <p:tav tm="100000">
                                          <p:val>
                                            <p:strVal val="#ppt_x"/>
                                          </p:val>
                                        </p:tav>
                                      </p:tavLst>
                                    </p:anim>
                                    <p:anim calcmode="lin" valueType="num">
                                      <p:cBhvr>
                                        <p:cTn id="38"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3322"/>
                                        </p:tgtEl>
                                        <p:attrNameLst>
                                          <p:attrName>style.visibility</p:attrName>
                                        </p:attrNameLst>
                                      </p:cBhvr>
                                      <p:to>
                                        <p:strVal val="visible"/>
                                      </p:to>
                                    </p:set>
                                    <p:animEffect transition="in" filter="wipe(left)">
                                      <p:cBhvr>
                                        <p:cTn id="43" dur="1500"/>
                                        <p:tgtEl>
                                          <p:spTgt spid="1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2583804"/>
            <a:ext cx="10344137" cy="3853910"/>
          </a:xfrm>
          <a:prstGeom prst="rect">
            <a:avLst/>
          </a:prstGeom>
        </p:spPr>
      </p:pic>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0033" y="1714500"/>
            <a:ext cx="2120754" cy="51435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3602" y="2035753"/>
            <a:ext cx="3798302" cy="3793497"/>
          </a:xfrm>
          <a:prstGeom prst="rect">
            <a:avLst/>
          </a:prstGeom>
        </p:spPr>
      </p:pic>
      <p:pic>
        <p:nvPicPr>
          <p:cNvPr id="39" name="Picture 38"/>
          <p:cNvPicPr>
            <a:picLocks noChangeAspect="1"/>
          </p:cNvPicPr>
          <p:nvPr/>
        </p:nvPicPr>
        <p:blipFill rotWithShape="1">
          <a:blip r:embed="rId4" cstate="screen">
            <a:extLst>
              <a:ext uri="{28A0092B-C50C-407E-A947-70E740481C1C}">
                <a14:useLocalDpi xmlns:a14="http://schemas.microsoft.com/office/drawing/2010/main"/>
              </a:ext>
            </a:extLst>
          </a:blip>
          <a:srcRect l="-1" r="49662"/>
          <a:stretch/>
        </p:blipFill>
        <p:spPr>
          <a:xfrm>
            <a:off x="4740084" y="2035752"/>
            <a:ext cx="1911995" cy="3793497"/>
          </a:xfrm>
          <a:prstGeom prst="rect">
            <a:avLst/>
          </a:prstGeom>
        </p:spPr>
      </p:pic>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228" y="1359206"/>
            <a:ext cx="10033659" cy="2956960"/>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1793" y="2074121"/>
            <a:ext cx="688460" cy="562496"/>
          </a:xfrm>
          <a:prstGeom prst="rect">
            <a:avLst/>
          </a:prstGeom>
        </p:spPr>
      </p:pic>
      <p:sp>
        <p:nvSpPr>
          <p:cNvPr id="13316" name="Title 1"/>
          <p:cNvSpPr>
            <a:spLocks noGrp="1"/>
          </p:cNvSpPr>
          <p:nvPr>
            <p:ph type="title"/>
          </p:nvPr>
        </p:nvSpPr>
        <p:spPr/>
        <p:txBody>
          <a:bodyPr/>
          <a:lstStyle/>
          <a:p>
            <a:r>
              <a:rPr lang="en-GB" altLang="en-US" dirty="0"/>
              <a:t>Jungle Expedition</a:t>
            </a:r>
            <a:endParaRPr lang="en-GB" altLang="en-US" dirty="0" smtClean="0"/>
          </a:p>
        </p:txBody>
      </p:sp>
      <p:sp>
        <p:nvSpPr>
          <p:cNvPr id="2" name="Rectangle 1"/>
          <p:cNvSpPr/>
          <p:nvPr/>
        </p:nvSpPr>
        <p:spPr>
          <a:xfrm>
            <a:off x="776514" y="1315768"/>
            <a:ext cx="7590971" cy="646331"/>
          </a:xfrm>
          <a:prstGeom prst="rect">
            <a:avLst/>
          </a:prstGeom>
        </p:spPr>
        <p:txBody>
          <a:bodyPr wrap="square">
            <a:spAutoFit/>
          </a:bodyPr>
          <a:lstStyle/>
          <a:p>
            <a:pPr marL="0" indent="0">
              <a:buNone/>
            </a:pPr>
            <a:r>
              <a:rPr lang="en-US" dirty="0"/>
              <a:t>The weather in jungles is very hot and humid. </a:t>
            </a:r>
            <a:r>
              <a:rPr lang="en-US" dirty="0" smtClean="0"/>
              <a:t>Humid </a:t>
            </a:r>
            <a:r>
              <a:rPr lang="en-US" dirty="0"/>
              <a:t>means damp. </a:t>
            </a:r>
            <a:r>
              <a:rPr lang="en-US" dirty="0" smtClean="0"/>
              <a:t/>
            </a:r>
            <a:br>
              <a:rPr lang="en-US" dirty="0" smtClean="0"/>
            </a:br>
            <a:r>
              <a:rPr lang="en-US" dirty="0" smtClean="0"/>
              <a:t>This </a:t>
            </a:r>
            <a:r>
              <a:rPr lang="en-US" dirty="0"/>
              <a:t>helps the tropical plants to grow.</a:t>
            </a:r>
          </a:p>
        </p:txBody>
      </p:sp>
      <p:sp>
        <p:nvSpPr>
          <p:cNvPr id="29" name="Title 1"/>
          <p:cNvSpPr txBox="1">
            <a:spLocks/>
          </p:cNvSpPr>
          <p:nvPr/>
        </p:nvSpPr>
        <p:spPr>
          <a:xfrm>
            <a:off x="776514" y="2267853"/>
            <a:ext cx="3728247" cy="1592085"/>
          </a:xfrm>
          <a:prstGeom prst="roundRect">
            <a:avLst>
              <a:gd name="adj" fmla="val 14942"/>
            </a:avLst>
          </a:prstGeom>
          <a:solidFill>
            <a:srgbClr val="AFDEF9"/>
          </a:solidFill>
          <a:ln w="25400">
            <a:solidFill>
              <a:srgbClr val="00A7E6"/>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Over half of the world’s animal species live in a jungle. However, jungles cover only a small part of the world. That’s a lot of animals in a small area!</a:t>
            </a:r>
          </a:p>
        </p:txBody>
      </p:sp>
      <p:pic>
        <p:nvPicPr>
          <p:cNvPr id="16" name="Picture 15"/>
          <p:cNvPicPr>
            <a:picLocks noChangeAspect="1"/>
          </p:cNvPicPr>
          <p:nvPr/>
        </p:nvPicPr>
        <p:blipFill rotWithShape="1">
          <a:blip r:embed="rId7" cstate="screen">
            <a:extLst>
              <a:ext uri="{28A0092B-C50C-407E-A947-70E740481C1C}">
                <a14:useLocalDpi xmlns:a14="http://schemas.microsoft.com/office/drawing/2010/main"/>
              </a:ext>
            </a:extLst>
          </a:blip>
          <a:srcRect l="1796" t="-24027" r="23561" b="25407"/>
          <a:stretch/>
        </p:blipFill>
        <p:spPr>
          <a:xfrm>
            <a:off x="7345415" y="3580435"/>
            <a:ext cx="1582685" cy="2032998"/>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92947" y="2078188"/>
            <a:ext cx="1109861" cy="154749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23795" y="2704848"/>
            <a:ext cx="2002802" cy="2054274"/>
          </a:xfrm>
          <a:prstGeom prst="rect">
            <a:avLst/>
          </a:prstGeom>
        </p:spPr>
      </p:pic>
      <p:pic>
        <p:nvPicPr>
          <p:cNvPr id="15" name="Picture 1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13045" y="4813548"/>
            <a:ext cx="1380042" cy="1187234"/>
          </a:xfrm>
          <a:prstGeom prst="rect">
            <a:avLst/>
          </a:prstGeom>
        </p:spPr>
      </p:pic>
      <p:sp>
        <p:nvSpPr>
          <p:cNvPr id="58" name="Title 1"/>
          <p:cNvSpPr txBox="1">
            <a:spLocks/>
          </p:cNvSpPr>
          <p:nvPr/>
        </p:nvSpPr>
        <p:spPr>
          <a:xfrm>
            <a:off x="776514" y="4122124"/>
            <a:ext cx="3728247" cy="1592085"/>
          </a:xfrm>
          <a:prstGeom prst="roundRect">
            <a:avLst>
              <a:gd name="adj" fmla="val 14942"/>
            </a:avLst>
          </a:prstGeom>
          <a:solidFill>
            <a:srgbClr val="FFF0CB"/>
          </a:solidFill>
          <a:ln w="25400">
            <a:solidFill>
              <a:srgbClr val="F9B000"/>
            </a:solidFill>
          </a:ln>
        </p:spPr>
        <p:txBody>
          <a:bodyPr wrap="square"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There are lots of different sorts of climbing plants and creepers. Some can grow to around </a:t>
            </a:r>
            <a:r>
              <a:rPr lang="en-GB" sz="1800" b="0" dirty="0" smtClean="0">
                <a:solidFill>
                  <a:schemeClr val="tx1"/>
                </a:solidFill>
                <a:latin typeface="Twinkl" pitchFamily="2" charset="0"/>
              </a:rPr>
              <a:t>1000 metres </a:t>
            </a:r>
            <a:r>
              <a:rPr lang="en-GB" sz="1800" b="0" dirty="0">
                <a:solidFill>
                  <a:schemeClr val="tx1"/>
                </a:solidFill>
                <a:latin typeface="Twinkl" pitchFamily="2" charset="0"/>
              </a:rPr>
              <a:t>tall. </a:t>
            </a:r>
            <a:r>
              <a:rPr lang="en-GB" sz="1800" b="0" dirty="0">
                <a:solidFill>
                  <a:schemeClr val="tx1"/>
                </a:solidFill>
                <a:latin typeface="Twinkl" pitchFamily="2" charset="0"/>
              </a:rPr>
              <a:t>That is ten times the height of Big Ben.</a:t>
            </a:r>
          </a:p>
        </p:txBody>
      </p:sp>
      <p:pic>
        <p:nvPicPr>
          <p:cNvPr id="35" name="Picture 3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86072" y="3336950"/>
            <a:ext cx="2555805" cy="2487799"/>
          </a:xfrm>
          <a:prstGeom prst="rect">
            <a:avLst/>
          </a:prstGeom>
        </p:spPr>
      </p:pic>
    </p:spTree>
    <p:extLst>
      <p:ext uri="{BB962C8B-B14F-4D97-AF65-F5344CB8AC3E}">
        <p14:creationId xmlns:p14="http://schemas.microsoft.com/office/powerpoint/2010/main" val="258984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000"/>
                                        <p:tgtEl>
                                          <p:spTgt spid="35"/>
                                        </p:tgtEl>
                                      </p:cBhvr>
                                    </p:animEffect>
                                    <p:anim calcmode="lin" valueType="num">
                                      <p:cBhvr>
                                        <p:cTn id="14" dur="2000" fill="hold"/>
                                        <p:tgtEl>
                                          <p:spTgt spid="35"/>
                                        </p:tgtEl>
                                        <p:attrNameLst>
                                          <p:attrName>ppt_x</p:attrName>
                                        </p:attrNameLst>
                                      </p:cBhvr>
                                      <p:tavLst>
                                        <p:tav tm="0">
                                          <p:val>
                                            <p:strVal val="#ppt_x"/>
                                          </p:val>
                                        </p:tav>
                                        <p:tav tm="100000">
                                          <p:val>
                                            <p:strVal val="#ppt_x"/>
                                          </p:val>
                                        </p:tav>
                                      </p:tavLst>
                                    </p:anim>
                                    <p:anim calcmode="lin" valueType="num">
                                      <p:cBhvr>
                                        <p:cTn id="15"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500"/>
                            </p:stCondLst>
                            <p:childTnLst>
                              <p:par>
                                <p:cTn id="25" presetID="21" presetClass="exit" presetSubtype="1" fill="hold" nodeType="afterEffect">
                                  <p:stCondLst>
                                    <p:cond delay="0"/>
                                  </p:stCondLst>
                                  <p:childTnLst>
                                    <p:animEffect transition="out" filter="wheel(1)">
                                      <p:cBhvr>
                                        <p:cTn id="26" dur="2000"/>
                                        <p:tgtEl>
                                          <p:spTgt spid="4"/>
                                        </p:tgtEl>
                                      </p:cBhvr>
                                    </p:animEffect>
                                    <p:set>
                                      <p:cBhvr>
                                        <p:cTn id="27" dur="1" fill="hold">
                                          <p:stCondLst>
                                            <p:cond delay="1999"/>
                                          </p:stCondLst>
                                        </p:cTn>
                                        <p:tgtEl>
                                          <p:spTgt spid="4"/>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30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5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75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10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500"/>
                                        <p:tgtEl>
                                          <p:spTgt spid="58"/>
                                        </p:tgtEl>
                                      </p:cBhvr>
                                    </p:animEffect>
                                  </p:childTnLst>
                                </p:cTn>
                              </p:par>
                            </p:childTnLst>
                          </p:cTn>
                        </p:par>
                        <p:par>
                          <p:cTn id="51" fill="hold">
                            <p:stCondLst>
                              <p:cond delay="500"/>
                            </p:stCondLst>
                            <p:childTnLst>
                              <p:par>
                                <p:cTn id="52" presetID="10" presetClass="exit" presetSubtype="0" fill="hold" nodeType="after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3"/>
                                        </p:tgtEl>
                                      </p:cBhvr>
                                    </p:animEffect>
                                    <p:set>
                                      <p:cBhvr>
                                        <p:cTn id="63" dur="1" fill="hold">
                                          <p:stCondLst>
                                            <p:cond delay="499"/>
                                          </p:stCondLst>
                                        </p:cTn>
                                        <p:tgtEl>
                                          <p:spTgt spid="13"/>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6"/>
                                        </p:tgtEl>
                                      </p:cBhvr>
                                    </p:animEffect>
                                    <p:set>
                                      <p:cBhvr>
                                        <p:cTn id="66" dur="1" fill="hold">
                                          <p:stCondLst>
                                            <p:cond delay="499"/>
                                          </p:stCondLst>
                                        </p:cTn>
                                        <p:tgtEl>
                                          <p:spTgt spid="1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9"/>
                                        </p:tgtEl>
                                      </p:cBhvr>
                                    </p:animEffect>
                                    <p:set>
                                      <p:cBhvr>
                                        <p:cTn id="72" dur="1" fill="hold">
                                          <p:stCondLst>
                                            <p:cond delay="499"/>
                                          </p:stCondLst>
                                        </p:cTn>
                                        <p:tgtEl>
                                          <p:spTgt spid="39"/>
                                        </p:tgtEl>
                                        <p:attrNameLst>
                                          <p:attrName>style.visibility</p:attrName>
                                        </p:attrNameLst>
                                      </p:cBhvr>
                                      <p:to>
                                        <p:strVal val="hidden"/>
                                      </p:to>
                                    </p:set>
                                  </p:childTnLst>
                                </p:cTn>
                              </p:par>
                            </p:childTnLst>
                          </p:cTn>
                        </p:par>
                        <p:par>
                          <p:cTn id="73" fill="hold">
                            <p:stCondLst>
                              <p:cond delay="1000"/>
                            </p:stCondLst>
                            <p:childTnLst>
                              <p:par>
                                <p:cTn id="74" presetID="22" presetClass="entr" presetSubtype="4" fill="hold" nodeType="after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wipe(down)">
                                      <p:cBhvr>
                                        <p:cTn id="76" dur="1500"/>
                                        <p:tgtEl>
                                          <p:spTgt spid="20"/>
                                        </p:tgtEl>
                                      </p:cBhvr>
                                    </p:animEffect>
                                  </p:childTnLst>
                                </p:cTn>
                              </p:par>
                              <p:par>
                                <p:cTn id="77" presetID="47" presetClass="entr" presetSubtype="0"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3500"/>
                                        <p:tgtEl>
                                          <p:spTgt spid="28"/>
                                        </p:tgtEl>
                                      </p:cBhvr>
                                    </p:animEffect>
                                    <p:anim calcmode="lin" valueType="num">
                                      <p:cBhvr>
                                        <p:cTn id="80" dur="3500" fill="hold"/>
                                        <p:tgtEl>
                                          <p:spTgt spid="28"/>
                                        </p:tgtEl>
                                        <p:attrNameLst>
                                          <p:attrName>ppt_x</p:attrName>
                                        </p:attrNameLst>
                                      </p:cBhvr>
                                      <p:tavLst>
                                        <p:tav tm="0">
                                          <p:val>
                                            <p:strVal val="#ppt_x"/>
                                          </p:val>
                                        </p:tav>
                                        <p:tav tm="100000">
                                          <p:val>
                                            <p:strVal val="#ppt_x"/>
                                          </p:val>
                                        </p:tav>
                                      </p:tavLst>
                                    </p:anim>
                                    <p:anim calcmode="lin" valueType="num">
                                      <p:cBhvr>
                                        <p:cTn id="81" dur="3500" fill="hold"/>
                                        <p:tgtEl>
                                          <p:spTgt spid="2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3500"/>
                                        <p:tgtEl>
                                          <p:spTgt spid="30"/>
                                        </p:tgtEl>
                                      </p:cBhvr>
                                    </p:animEffect>
                                    <p:anim calcmode="lin" valueType="num">
                                      <p:cBhvr>
                                        <p:cTn id="85" dur="3500" fill="hold"/>
                                        <p:tgtEl>
                                          <p:spTgt spid="30"/>
                                        </p:tgtEl>
                                        <p:attrNameLst>
                                          <p:attrName>ppt_x</p:attrName>
                                        </p:attrNameLst>
                                      </p:cBhvr>
                                      <p:tavLst>
                                        <p:tav tm="0">
                                          <p:val>
                                            <p:strVal val="#ppt_x"/>
                                          </p:val>
                                        </p:tav>
                                        <p:tav tm="100000">
                                          <p:val>
                                            <p:strVal val="#ppt_x"/>
                                          </p:val>
                                        </p:tav>
                                      </p:tavLst>
                                    </p:anim>
                                    <p:anim calcmode="lin" valueType="num">
                                      <p:cBhvr>
                                        <p:cTn id="86" dur="3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42256" y="2972758"/>
            <a:ext cx="6048375" cy="2254897"/>
          </a:xfrm>
          <a:prstGeom prst="roundRect">
            <a:avLst>
              <a:gd name="adj" fmla="val 7876"/>
            </a:avLst>
          </a:prstGeom>
          <a:solidFill>
            <a:srgbClr val="DCE9B9"/>
          </a:solidFill>
          <a:ln w="25400">
            <a:solidFill>
              <a:srgbClr val="87BD31"/>
            </a:solidFill>
          </a:ln>
        </p:spPr>
        <p:txBody>
          <a:bodyPr lIns="252000" tIns="252000" rIns="252000" bIns="252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lnSpc>
                <a:spcPct val="100000"/>
              </a:lnSpc>
              <a:spcAft>
                <a:spcPts val="0"/>
              </a:spcAft>
              <a:defRPr/>
            </a:pPr>
            <a:r>
              <a:rPr lang="en-GB" sz="1800" dirty="0">
                <a:solidFill>
                  <a:schemeClr val="tx1"/>
                </a:solidFill>
                <a:latin typeface="Twinkl" pitchFamily="2" charset="0"/>
              </a:rPr>
              <a:t>Let’s act out getting what we need</a:t>
            </a:r>
            <a:r>
              <a:rPr lang="en-GB" sz="1800" dirty="0" smtClean="0">
                <a:solidFill>
                  <a:schemeClr val="tx1"/>
                </a:solidFill>
                <a:latin typeface="Twinkl" pitchFamily="2" charset="0"/>
              </a:rPr>
              <a:t>.</a:t>
            </a:r>
          </a:p>
          <a:p>
            <a:pPr algn="ctr" fontAlgn="auto">
              <a:lnSpc>
                <a:spcPct val="100000"/>
              </a:lnSpc>
              <a:spcAft>
                <a:spcPts val="0"/>
              </a:spcAft>
              <a:defRPr/>
            </a:pPr>
            <a:endParaRPr lang="en-GB" sz="1800" dirty="0">
              <a:solidFill>
                <a:schemeClr val="tx1"/>
              </a:solidFill>
              <a:latin typeface="Twinkl" pitchFamily="2" charset="0"/>
            </a:endParaRPr>
          </a:p>
          <a:p>
            <a:pPr algn="ctr" fontAlgn="auto">
              <a:lnSpc>
                <a:spcPct val="100000"/>
              </a:lnSpc>
              <a:spcAft>
                <a:spcPts val="0"/>
              </a:spcAft>
              <a:defRPr/>
            </a:pPr>
            <a:r>
              <a:rPr lang="en-GB" sz="1800" b="0" dirty="0">
                <a:solidFill>
                  <a:schemeClr val="tx1"/>
                </a:solidFill>
                <a:latin typeface="Twinkl" pitchFamily="2" charset="0"/>
              </a:rPr>
              <a:t>Put on a light shirt, get some water </a:t>
            </a:r>
            <a:r>
              <a:rPr lang="en-GB" sz="1800" b="0" dirty="0" smtClean="0">
                <a:solidFill>
                  <a:schemeClr val="tx1"/>
                </a:solidFill>
                <a:latin typeface="Twinkl" pitchFamily="2" charset="0"/>
              </a:rPr>
              <a:t/>
            </a:r>
            <a:br>
              <a:rPr lang="en-GB" sz="1800" b="0" dirty="0" smtClean="0">
                <a:solidFill>
                  <a:schemeClr val="tx1"/>
                </a:solidFill>
                <a:latin typeface="Twinkl" pitchFamily="2" charset="0"/>
              </a:rPr>
            </a:br>
            <a:r>
              <a:rPr lang="en-GB" sz="1800" b="0" dirty="0" smtClean="0">
                <a:solidFill>
                  <a:schemeClr val="tx1"/>
                </a:solidFill>
                <a:latin typeface="Twinkl" pitchFamily="2" charset="0"/>
              </a:rPr>
              <a:t>and </a:t>
            </a:r>
            <a:r>
              <a:rPr lang="en-GB" sz="1800" b="0" dirty="0">
                <a:solidFill>
                  <a:schemeClr val="tx1"/>
                </a:solidFill>
                <a:latin typeface="Twinkl" pitchFamily="2" charset="0"/>
              </a:rPr>
              <a:t>a backpack full of supplies</a:t>
            </a:r>
            <a:r>
              <a:rPr lang="en-GB" sz="1800" b="0" dirty="0" smtClean="0">
                <a:solidFill>
                  <a:schemeClr val="tx1"/>
                </a:solidFill>
                <a:latin typeface="Twinkl" pitchFamily="2" charset="0"/>
              </a:rPr>
              <a:t>.</a:t>
            </a:r>
          </a:p>
          <a:p>
            <a:pPr algn="ctr" fontAlgn="auto">
              <a:lnSpc>
                <a:spcPct val="100000"/>
              </a:lnSpc>
              <a:spcAft>
                <a:spcPts val="0"/>
              </a:spcAft>
              <a:defRPr/>
            </a:pPr>
            <a:endParaRPr lang="en-GB" sz="1800" b="0" dirty="0">
              <a:solidFill>
                <a:schemeClr val="tx1"/>
              </a:solidFill>
              <a:latin typeface="Twinkl" pitchFamily="2" charset="0"/>
            </a:endParaRPr>
          </a:p>
          <a:p>
            <a:pPr algn="ctr" fontAlgn="auto">
              <a:lnSpc>
                <a:spcPct val="100000"/>
              </a:lnSpc>
              <a:spcAft>
                <a:spcPts val="0"/>
              </a:spcAft>
              <a:defRPr/>
            </a:pPr>
            <a:r>
              <a:rPr lang="en-GB" sz="1800" b="0" dirty="0" smtClean="0">
                <a:solidFill>
                  <a:schemeClr val="tx1"/>
                </a:solidFill>
                <a:latin typeface="Twinkl" pitchFamily="2" charset="0"/>
              </a:rPr>
              <a:t>Now, </a:t>
            </a:r>
            <a:r>
              <a:rPr lang="en-GB" sz="1800" b="0" dirty="0">
                <a:solidFill>
                  <a:schemeClr val="tx1"/>
                </a:solidFill>
                <a:latin typeface="Twinkl" pitchFamily="2" charset="0"/>
              </a:rPr>
              <a:t>put on a sun hat and sunglasses.</a:t>
            </a:r>
          </a:p>
        </p:txBody>
      </p:sp>
      <p:sp>
        <p:nvSpPr>
          <p:cNvPr id="15363" name="Title 1"/>
          <p:cNvSpPr>
            <a:spLocks noGrp="1"/>
          </p:cNvSpPr>
          <p:nvPr>
            <p:ph type="title"/>
          </p:nvPr>
        </p:nvSpPr>
        <p:spPr/>
        <p:txBody>
          <a:bodyPr/>
          <a:lstStyle/>
          <a:p>
            <a:r>
              <a:rPr lang="en-GB" altLang="en-US" dirty="0"/>
              <a:t>Jungle Expedition</a:t>
            </a:r>
            <a:endParaRPr lang="en-GB" altLang="en-US" dirty="0" smtClean="0"/>
          </a:p>
        </p:txBody>
      </p:sp>
      <p:sp>
        <p:nvSpPr>
          <p:cNvPr id="4" name="Title 1"/>
          <p:cNvSpPr>
            <a:spLocks/>
          </p:cNvSpPr>
          <p:nvPr/>
        </p:nvSpPr>
        <p:spPr bwMode="auto">
          <a:xfrm>
            <a:off x="2257425" y="1535113"/>
            <a:ext cx="4618038" cy="24923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nchorCtr="1">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Tuffy-TTF" panose="020B0603060100000000" pitchFamily="34" charset="0"/>
                <a:cs typeface="Tuffy-TTF" panose="020B0603060100000000" pitchFamily="34"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Tuffy-TTF" panose="020B0603060100000000" pitchFamily="34" charset="0"/>
                <a:cs typeface="Tuffy-TTF" panose="020B0603060100000000" pitchFamily="34"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5pPr>
            <a:lvl6pPr marL="25146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6pPr>
            <a:lvl7pPr marL="29718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7pPr>
            <a:lvl8pPr marL="34290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8pPr>
            <a:lvl9pPr marL="3886200" indent="-228600" fontAlgn="base">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Tuffy-TTF" panose="020B0603060100000000" pitchFamily="34" charset="0"/>
                <a:cs typeface="Tuffy-TTF" panose="020B0603060100000000" pitchFamily="34" charset="0"/>
              </a:defRPr>
            </a:lvl9pPr>
          </a:lstStyle>
          <a:p>
            <a:pPr eaLnBrk="1" hangingPunct="1">
              <a:spcBef>
                <a:spcPct val="0"/>
              </a:spcBef>
              <a:buFontTx/>
              <a:buNone/>
            </a:pPr>
            <a:r>
              <a:rPr lang="en-GB" altLang="en-US" dirty="0"/>
              <a:t>We are going on a jungle expedition.</a:t>
            </a:r>
          </a:p>
        </p:txBody>
      </p:sp>
      <p:sp>
        <p:nvSpPr>
          <p:cNvPr id="9" name="Title 1"/>
          <p:cNvSpPr txBox="1">
            <a:spLocks/>
          </p:cNvSpPr>
          <p:nvPr/>
        </p:nvSpPr>
        <p:spPr>
          <a:xfrm>
            <a:off x="2268538" y="2175635"/>
            <a:ext cx="4606925" cy="508000"/>
          </a:xfrm>
          <a:prstGeom prst="roundRect">
            <a:avLst>
              <a:gd name="adj" fmla="val 14942"/>
            </a:avLst>
          </a:prstGeom>
          <a:solidFill>
            <a:srgbClr val="AFDEF9"/>
          </a:solidFill>
          <a:ln w="25400">
            <a:solidFill>
              <a:srgbClr val="00A7E6"/>
            </a:solidFill>
          </a:ln>
        </p:spPr>
        <p:txBody>
          <a:bodyPr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What do we need to take with us?</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51346" y="3139785"/>
            <a:ext cx="1475370" cy="91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2257425" y="5516778"/>
            <a:ext cx="4608512" cy="508000"/>
          </a:xfrm>
          <a:prstGeom prst="roundRect">
            <a:avLst>
              <a:gd name="adj" fmla="val 14942"/>
            </a:avLst>
          </a:prstGeom>
          <a:solidFill>
            <a:srgbClr val="FFF0CB"/>
          </a:solidFill>
          <a:ln w="25400">
            <a:solidFill>
              <a:srgbClr val="F9B000"/>
            </a:solidFill>
          </a:ln>
        </p:spPr>
        <p:txBody>
          <a:bodyPr lIns="108000" tIns="108000" rIns="108000" bIns="108000" anchor="ctr" anchorCtr="1">
            <a:sp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algn="ctr" fontAlgn="auto">
              <a:spcAft>
                <a:spcPts val="0"/>
              </a:spcAft>
              <a:defRPr/>
            </a:pPr>
            <a:r>
              <a:rPr lang="en-GB" sz="1800" b="0" dirty="0">
                <a:solidFill>
                  <a:schemeClr val="tx1"/>
                </a:solidFill>
                <a:latin typeface="Twinkl" pitchFamily="2" charset="0"/>
              </a:rPr>
              <a:t>Now it’s time to begin our adventure!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772" y="2279573"/>
            <a:ext cx="1258159" cy="1423857"/>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7570" y="4286498"/>
            <a:ext cx="1886122" cy="996111"/>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383" y="3767761"/>
            <a:ext cx="1273479" cy="180135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76862" y="4086588"/>
            <a:ext cx="457069" cy="12738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9"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3b" id="{92C2A661-70A8-4A22-AB61-C34D94C13211}" vid="{7C7236FF-B6A6-41B3-A57B-B7F9E7B02E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1302</TotalTime>
  <Words>2098</Words>
  <Application>Microsoft Office PowerPoint</Application>
  <PresentationFormat>On-screen Show (4:3)</PresentationFormat>
  <Paragraphs>248</Paragraphs>
  <Slides>48</Slides>
  <Notes>0</Notes>
  <HiddenSlides>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Tuffy-TTF</vt:lpstr>
      <vt:lpstr>Calibri</vt:lpstr>
      <vt:lpstr>Sassoon Infant Rg</vt:lpstr>
      <vt:lpstr>Twinkl Sb</vt:lpstr>
      <vt:lpstr>Arial</vt:lpstr>
      <vt:lpstr>Twinkl</vt:lpstr>
      <vt:lpstr>Office Theme</vt:lpstr>
      <vt:lpstr>PowerPoint Presentation</vt:lpstr>
      <vt:lpstr>PowerPoint Presentation</vt:lpstr>
      <vt:lpstr>PowerPoint Presentation</vt:lpstr>
      <vt:lpstr>PowerPoint Presentation</vt:lpstr>
      <vt:lpstr>PowerPoint Presentation</vt:lpstr>
      <vt:lpstr>Jungle Expedition</vt:lpstr>
      <vt:lpstr>Jungle Expedition</vt:lpstr>
      <vt:lpstr>Jungle Expedition</vt:lpstr>
      <vt:lpstr>PowerPoint Presentation</vt:lpstr>
      <vt:lpstr>Tarzan</vt:lpstr>
      <vt:lpstr>PowerPoint Presentation</vt:lpstr>
      <vt:lpstr>Red-Eyed Frog</vt:lpstr>
      <vt:lpstr>Red-Eyed Frog</vt:lpstr>
      <vt:lpstr>Red-Eyed Frog</vt:lpstr>
      <vt:lpstr>Lion</vt:lpstr>
      <vt:lpstr>Lion</vt:lpstr>
      <vt:lpstr>Lion</vt:lpstr>
      <vt:lpstr>Crocodile</vt:lpstr>
      <vt:lpstr>Crocodile</vt:lpstr>
      <vt:lpstr>Caiman</vt:lpstr>
      <vt:lpstr>Boa Constrictor</vt:lpstr>
      <vt:lpstr>Boa Constrictor</vt:lpstr>
      <vt:lpstr>Boa Constrictor</vt:lpstr>
      <vt:lpstr>Giraffe</vt:lpstr>
      <vt:lpstr>Giraffe</vt:lpstr>
      <vt:lpstr>Giraffe</vt:lpstr>
      <vt:lpstr>Orangutan</vt:lpstr>
      <vt:lpstr>Orangutan</vt:lpstr>
      <vt:lpstr>Orangutan</vt:lpstr>
      <vt:lpstr>Elephant</vt:lpstr>
      <vt:lpstr>Elephant</vt:lpstr>
      <vt:lpstr>Elephant</vt:lpstr>
      <vt:lpstr>PowerPoint Presentation</vt:lpstr>
      <vt:lpstr> Creeper Breathing</vt:lpstr>
      <vt:lpstr>PowerPoint Presentation</vt:lpstr>
      <vt:lpstr>Song Bird Relaxation</vt:lpstr>
      <vt:lpstr>Song Bird Relaxation</vt:lpstr>
      <vt:lpstr>Song Bird Relaxation</vt:lpstr>
      <vt:lpstr>Song Bird Relaxation</vt:lpstr>
      <vt:lpstr>Song Bird Relaxation</vt:lpstr>
      <vt:lpstr>Song Bird Relaxation</vt:lpstr>
      <vt:lpstr>PowerPoint Presentation</vt:lpstr>
      <vt:lpstr>Lotus Meditation</vt:lpstr>
      <vt:lpstr>Lotus Meditation</vt:lpstr>
      <vt:lpstr>PowerPoint Presentation</vt:lpstr>
      <vt:lpstr>Flying Home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Yoga</dc:title>
  <dc:creator>Joseph Hayward</dc:creator>
  <cp:lastModifiedBy>Joseph Hayward</cp:lastModifiedBy>
  <cp:revision>131</cp:revision>
  <dcterms:created xsi:type="dcterms:W3CDTF">2019-07-22T11:30:02Z</dcterms:created>
  <dcterms:modified xsi:type="dcterms:W3CDTF">2019-09-12T15:06:43Z</dcterms:modified>
</cp:coreProperties>
</file>